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56" r:id="rId2"/>
    <p:sldId id="257" r:id="rId3"/>
    <p:sldId id="258" r:id="rId4"/>
    <p:sldId id="332" r:id="rId5"/>
    <p:sldId id="273" r:id="rId6"/>
    <p:sldId id="261" r:id="rId7"/>
    <p:sldId id="338" r:id="rId8"/>
    <p:sldId id="336" r:id="rId9"/>
    <p:sldId id="283" r:id="rId10"/>
    <p:sldId id="264" r:id="rId11"/>
    <p:sldId id="331" r:id="rId12"/>
    <p:sldId id="269" r:id="rId13"/>
    <p:sldId id="275" r:id="rId14"/>
    <p:sldId id="270" r:id="rId15"/>
    <p:sldId id="271" r:id="rId16"/>
    <p:sldId id="272" r:id="rId17"/>
    <p:sldId id="284" r:id="rId18"/>
    <p:sldId id="277" r:id="rId19"/>
    <p:sldId id="268" r:id="rId20"/>
    <p:sldId id="321" r:id="rId21"/>
    <p:sldId id="323" r:id="rId22"/>
    <p:sldId id="292" r:id="rId23"/>
    <p:sldId id="301" r:id="rId24"/>
    <p:sldId id="280" r:id="rId25"/>
    <p:sldId id="276" r:id="rId26"/>
    <p:sldId id="319" r:id="rId27"/>
    <p:sldId id="324" r:id="rId28"/>
    <p:sldId id="314" r:id="rId29"/>
    <p:sldId id="335" r:id="rId30"/>
    <p:sldId id="278" r:id="rId31"/>
    <p:sldId id="325" r:id="rId32"/>
    <p:sldId id="307" r:id="rId33"/>
    <p:sldId id="308" r:id="rId34"/>
    <p:sldId id="279" r:id="rId35"/>
    <p:sldId id="315" r:id="rId36"/>
    <p:sldId id="316" r:id="rId37"/>
    <p:sldId id="317" r:id="rId38"/>
    <p:sldId id="318" r:id="rId39"/>
    <p:sldId id="299" r:id="rId40"/>
    <p:sldId id="309" r:id="rId41"/>
    <p:sldId id="310" r:id="rId42"/>
    <p:sldId id="295" r:id="rId43"/>
    <p:sldId id="297" r:id="rId44"/>
    <p:sldId id="298" r:id="rId45"/>
    <p:sldId id="327" r:id="rId46"/>
    <p:sldId id="296" r:id="rId47"/>
    <p:sldId id="302" r:id="rId48"/>
    <p:sldId id="326" r:id="rId49"/>
    <p:sldId id="342" r:id="rId50"/>
    <p:sldId id="300" r:id="rId51"/>
    <p:sldId id="320" r:id="rId52"/>
    <p:sldId id="306" r:id="rId53"/>
    <p:sldId id="328" r:id="rId54"/>
    <p:sldId id="312" r:id="rId55"/>
    <p:sldId id="340" r:id="rId56"/>
    <p:sldId id="339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6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47D246-1DEB-D247-A140-71D3B3BFB1D3}" type="datetimeFigureOut">
              <a:rPr lang="en-US" smtClean="0"/>
              <a:pPr/>
              <a:t>2/18/2011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36160F-90FC-EF41-BE1C-F2DE5474C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6160F-90FC-EF41-BE1C-F2DE5474C92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4A1F1-FAF4-43B2-9149-2ED1D1DF3C20}" type="datetimeFigureOut">
              <a:rPr lang="en-US" smtClean="0"/>
              <a:pPr/>
              <a:t>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74D15-BF52-477F-8B6B-5F28E28A48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4A1F1-FAF4-43B2-9149-2ED1D1DF3C20}" type="datetimeFigureOut">
              <a:rPr lang="en-US" smtClean="0"/>
              <a:pPr/>
              <a:t>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74D15-BF52-477F-8B6B-5F28E28A48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4A1F1-FAF4-43B2-9149-2ED1D1DF3C20}" type="datetimeFigureOut">
              <a:rPr lang="en-US" smtClean="0"/>
              <a:pPr/>
              <a:t>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74D15-BF52-477F-8B6B-5F28E28A48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4A1F1-FAF4-43B2-9149-2ED1D1DF3C20}" type="datetimeFigureOut">
              <a:rPr lang="en-US" smtClean="0"/>
              <a:pPr/>
              <a:t>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74D15-BF52-477F-8B6B-5F28E28A48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4A1F1-FAF4-43B2-9149-2ED1D1DF3C20}" type="datetimeFigureOut">
              <a:rPr lang="en-US" smtClean="0"/>
              <a:pPr/>
              <a:t>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74D15-BF52-477F-8B6B-5F28E28A48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4A1F1-FAF4-43B2-9149-2ED1D1DF3C20}" type="datetimeFigureOut">
              <a:rPr lang="en-US" smtClean="0"/>
              <a:pPr/>
              <a:t>2/18/2011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74D15-BF52-477F-8B6B-5F28E28A48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4A1F1-FAF4-43B2-9149-2ED1D1DF3C20}" type="datetimeFigureOut">
              <a:rPr lang="en-US" smtClean="0"/>
              <a:pPr/>
              <a:t>2/18/2011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74D15-BF52-477F-8B6B-5F28E28A48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4A1F1-FAF4-43B2-9149-2ED1D1DF3C20}" type="datetimeFigureOut">
              <a:rPr lang="en-US" smtClean="0"/>
              <a:pPr/>
              <a:t>2/18/2011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74D15-BF52-477F-8B6B-5F28E28A48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4A1F1-FAF4-43B2-9149-2ED1D1DF3C20}" type="datetimeFigureOut">
              <a:rPr lang="en-US" smtClean="0"/>
              <a:pPr/>
              <a:t>2/18/2011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74D15-BF52-477F-8B6B-5F28E28A48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4A1F1-FAF4-43B2-9149-2ED1D1DF3C20}" type="datetimeFigureOut">
              <a:rPr lang="en-US" smtClean="0"/>
              <a:pPr/>
              <a:t>2/18/2011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74D15-BF52-477F-8B6B-5F28E28A48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4A1F1-FAF4-43B2-9149-2ED1D1DF3C20}" type="datetimeFigureOut">
              <a:rPr lang="en-US" smtClean="0"/>
              <a:pPr/>
              <a:t>2/18/2011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74D15-BF52-477F-8B6B-5F28E28A48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295400"/>
            <a:ext cx="86868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4A1F1-FAF4-43B2-9149-2ED1D1DF3C20}" type="datetimeFigureOut">
              <a:rPr lang="en-US" smtClean="0"/>
              <a:pPr/>
              <a:t>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74D15-BF52-477F-8B6B-5F28E28A48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5600"/>
            <a:ext cx="7772400" cy="1470025"/>
          </a:xfrm>
        </p:spPr>
        <p:txBody>
          <a:bodyPr>
            <a:normAutofit/>
          </a:bodyPr>
          <a:lstStyle/>
          <a:p>
            <a:r>
              <a:rPr lang="en-US" sz="6600" dirty="0" smtClean="0"/>
              <a:t>A Brief Intro to </a:t>
            </a:r>
            <a:r>
              <a:rPr lang="en-US" sz="6600" b="1" dirty="0" err="1" smtClean="0">
                <a:solidFill>
                  <a:srgbClr val="FF0000"/>
                </a:solidFill>
              </a:rPr>
              <a:t>Scala</a:t>
            </a:r>
            <a:endParaRPr lang="en-US" sz="66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29200"/>
            <a:ext cx="6400800" cy="1295400"/>
          </a:xfrm>
        </p:spPr>
        <p:txBody>
          <a:bodyPr/>
          <a:lstStyle/>
          <a:p>
            <a:r>
              <a:rPr lang="en-US" dirty="0" smtClean="0"/>
              <a:t>Tim Underwood</a:t>
            </a:r>
          </a:p>
          <a:p>
            <a:endParaRPr lang="en-US" dirty="0"/>
          </a:p>
        </p:txBody>
      </p:sp>
      <p:pic>
        <p:nvPicPr>
          <p:cNvPr id="1026" name="Picture 2" descr="C:\Users\Tim Underwood\Desktop\Scala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143000"/>
            <a:ext cx="4178300" cy="1181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Inference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solidFill>
            <a:schemeClr val="lt1"/>
          </a:solidFill>
          <a:ln w="25400">
            <a:noFill/>
          </a:ln>
        </p:spPr>
        <p:txBody>
          <a:bodyPr anchor="ctr" anchorCtr="0">
            <a:normAutofit/>
          </a:bodyPr>
          <a:lstStyle/>
          <a:p>
            <a:pPr>
              <a:buNone/>
            </a:pPr>
            <a:endParaRPr lang="en-US" b="1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b="1" dirty="0" err="1" smtClean="0">
                <a:latin typeface="Consolas"/>
                <a:cs typeface="Consolas"/>
              </a:rPr>
              <a:t>val</a:t>
            </a:r>
            <a:r>
              <a:rPr lang="en-US" dirty="0" smtClean="0">
                <a:latin typeface="Consolas"/>
                <a:cs typeface="Consolas"/>
              </a:rPr>
              <a:t> sum = 1 + 2 + 3</a:t>
            </a: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b="1" dirty="0" err="1" smtClean="0">
                <a:latin typeface="Consolas"/>
                <a:cs typeface="Consolas"/>
              </a:rPr>
              <a:t>val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nums</a:t>
            </a:r>
            <a:r>
              <a:rPr lang="en-US" dirty="0" smtClean="0">
                <a:latin typeface="Consolas"/>
                <a:cs typeface="Consolas"/>
              </a:rPr>
              <a:t> = List(1, 2, 3)</a:t>
            </a: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b="1" dirty="0" err="1" smtClean="0">
                <a:latin typeface="Consolas"/>
                <a:cs typeface="Consolas"/>
              </a:rPr>
              <a:t>val</a:t>
            </a:r>
            <a:r>
              <a:rPr lang="en-US" dirty="0" smtClean="0">
                <a:latin typeface="Consolas"/>
                <a:cs typeface="Consolas"/>
              </a:rPr>
              <a:t> map = </a:t>
            </a:r>
            <a:r>
              <a:rPr lang="en-US" dirty="0" err="1" smtClean="0">
                <a:latin typeface="Consolas"/>
                <a:cs typeface="Consolas"/>
              </a:rPr>
              <a:t>Map("abc</a:t>
            </a:r>
            <a:r>
              <a:rPr lang="en-US" dirty="0" smtClean="0">
                <a:latin typeface="Consolas"/>
                <a:cs typeface="Consolas"/>
              </a:rPr>
              <a:t>" -&gt; List(1,2,3))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 Types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solidFill>
            <a:schemeClr val="lt1"/>
          </a:solidFill>
          <a:ln w="25400">
            <a:noFill/>
          </a:ln>
        </p:spPr>
        <p:txBody>
          <a:bodyPr anchor="ctr" anchorCtr="0">
            <a:normAutofit/>
          </a:bodyPr>
          <a:lstStyle/>
          <a:p>
            <a:pPr>
              <a:buNone/>
            </a:pPr>
            <a:endParaRPr lang="en-US" b="1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b="1" dirty="0" err="1" smtClean="0">
                <a:latin typeface="Consolas"/>
                <a:cs typeface="Consolas"/>
              </a:rPr>
              <a:t>val</a:t>
            </a:r>
            <a:r>
              <a:rPr lang="en-US" dirty="0" smtClean="0">
                <a:latin typeface="Consolas"/>
                <a:cs typeface="Consolas"/>
              </a:rPr>
              <a:t> sum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</a:rPr>
              <a:t>: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nsolas"/>
                <a:cs typeface="Consolas"/>
              </a:rPr>
              <a:t>Int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= 1 + 2 + 3</a:t>
            </a: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b="1" dirty="0" err="1" smtClean="0">
                <a:latin typeface="Consolas"/>
                <a:cs typeface="Consolas"/>
              </a:rPr>
              <a:t>val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nums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</a:rPr>
              <a:t>: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nsolas"/>
                <a:cs typeface="Consolas"/>
              </a:rPr>
              <a:t>List[Int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</a:rPr>
              <a:t>]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= List(1, 2, 3)</a:t>
            </a: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b="1" dirty="0" err="1" smtClean="0">
                <a:latin typeface="Consolas"/>
                <a:cs typeface="Consolas"/>
              </a:rPr>
              <a:t>val</a:t>
            </a:r>
            <a:r>
              <a:rPr lang="en-US" dirty="0" smtClean="0">
                <a:latin typeface="Consolas"/>
                <a:cs typeface="Consolas"/>
              </a:rPr>
              <a:t> map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</a:rPr>
              <a:t>: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nsolas"/>
                <a:cs typeface="Consolas"/>
              </a:rPr>
              <a:t>Map[String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latin typeface="Consolas"/>
                <a:cs typeface="Consolas"/>
              </a:rPr>
              <a:t>List[Int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</a:rPr>
              <a:t>]]</a:t>
            </a:r>
            <a:r>
              <a:rPr lang="en-US" dirty="0" smtClean="0">
                <a:latin typeface="Consolas"/>
                <a:cs typeface="Consolas"/>
              </a:rPr>
              <a:t> =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Higher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0">
            <a:noAutofit/>
          </a:bodyPr>
          <a:lstStyle/>
          <a:p>
            <a:pPr>
              <a:buNone/>
            </a:pPr>
            <a:r>
              <a:rPr lang="en-US" sz="230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en-US" sz="2300" b="1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Java – Check if string has uppercase character</a:t>
            </a:r>
          </a:p>
          <a:p>
            <a:pPr>
              <a:buNone/>
            </a:pPr>
            <a:r>
              <a:rPr lang="en-US" sz="2300" dirty="0" err="1" smtClean="0">
                <a:latin typeface="Consolas" pitchFamily="49" charset="0"/>
                <a:ea typeface="Verdana" pitchFamily="34" charset="0"/>
                <a:cs typeface="Consolas" pitchFamily="49" charset="0"/>
              </a:rPr>
              <a:t>boolean</a:t>
            </a:r>
            <a:r>
              <a:rPr lang="en-US" sz="2300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 </a:t>
            </a:r>
            <a:r>
              <a:rPr lang="en-US" sz="2300" dirty="0" err="1" smtClean="0">
                <a:latin typeface="Consolas" pitchFamily="49" charset="0"/>
                <a:ea typeface="Verdana" pitchFamily="34" charset="0"/>
                <a:cs typeface="Consolas" pitchFamily="49" charset="0"/>
              </a:rPr>
              <a:t>hasUpperCase</a:t>
            </a:r>
            <a:r>
              <a:rPr lang="en-US" sz="2300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 = </a:t>
            </a:r>
            <a:r>
              <a:rPr lang="en-US" sz="23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false</a:t>
            </a:r>
            <a:r>
              <a:rPr lang="en-US" sz="2300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sz="23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for</a:t>
            </a:r>
            <a:r>
              <a:rPr lang="en-US" sz="2300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(</a:t>
            </a:r>
            <a:r>
              <a:rPr lang="en-US" sz="2300" dirty="0" err="1" smtClean="0">
                <a:latin typeface="Consolas" pitchFamily="49" charset="0"/>
                <a:ea typeface="Verdana" pitchFamily="34" charset="0"/>
                <a:cs typeface="Consolas" pitchFamily="49" charset="0"/>
              </a:rPr>
              <a:t>int</a:t>
            </a:r>
            <a:r>
              <a:rPr lang="en-US" sz="2300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 </a:t>
            </a:r>
            <a:r>
              <a:rPr lang="en-US" sz="2300" dirty="0" err="1" smtClean="0">
                <a:latin typeface="Consolas" pitchFamily="49" charset="0"/>
                <a:ea typeface="Verdana" pitchFamily="34" charset="0"/>
                <a:cs typeface="Consolas" pitchFamily="49" charset="0"/>
              </a:rPr>
              <a:t>i</a:t>
            </a:r>
            <a:r>
              <a:rPr lang="en-US" sz="2300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 = 0; </a:t>
            </a:r>
            <a:r>
              <a:rPr lang="en-US" sz="2300" dirty="0" err="1" smtClean="0">
                <a:latin typeface="Consolas" pitchFamily="49" charset="0"/>
                <a:ea typeface="Verdana" pitchFamily="34" charset="0"/>
                <a:cs typeface="Consolas" pitchFamily="49" charset="0"/>
              </a:rPr>
              <a:t>i</a:t>
            </a:r>
            <a:r>
              <a:rPr lang="en-US" sz="2300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 &lt; </a:t>
            </a:r>
            <a:r>
              <a:rPr lang="en-US" sz="2300" b="1" dirty="0" err="1" smtClean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name</a:t>
            </a:r>
            <a:r>
              <a:rPr lang="en-US" sz="2300" dirty="0" err="1" smtClean="0">
                <a:latin typeface="Consolas" pitchFamily="49" charset="0"/>
                <a:ea typeface="Verdana" pitchFamily="34" charset="0"/>
                <a:cs typeface="Consolas" pitchFamily="49" charset="0"/>
              </a:rPr>
              <a:t>.length</a:t>
            </a:r>
            <a:r>
              <a:rPr lang="en-US" sz="2300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(); </a:t>
            </a:r>
            <a:r>
              <a:rPr lang="en-US" sz="2300" dirty="0" err="1" smtClean="0">
                <a:latin typeface="Consolas" pitchFamily="49" charset="0"/>
                <a:ea typeface="Verdana" pitchFamily="34" charset="0"/>
                <a:cs typeface="Consolas" pitchFamily="49" charset="0"/>
              </a:rPr>
              <a:t>i</a:t>
            </a:r>
            <a:r>
              <a:rPr lang="en-US" sz="2300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++) {</a:t>
            </a:r>
          </a:p>
          <a:p>
            <a:pPr>
              <a:buNone/>
            </a:pPr>
            <a:r>
              <a:rPr lang="en-US" sz="2300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    </a:t>
            </a:r>
            <a:r>
              <a:rPr lang="en-US" sz="23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if</a:t>
            </a:r>
            <a:r>
              <a:rPr lang="en-US" sz="2300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(</a:t>
            </a:r>
            <a:r>
              <a:rPr lang="en-US" sz="2300" dirty="0" err="1" smtClean="0">
                <a:latin typeface="Consolas" pitchFamily="49" charset="0"/>
                <a:ea typeface="Verdana" pitchFamily="34" charset="0"/>
                <a:cs typeface="Consolas" pitchFamily="49" charset="0"/>
              </a:rPr>
              <a:t>Character.isUpperCase</a:t>
            </a:r>
            <a:r>
              <a:rPr lang="en-US" sz="2300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(</a:t>
            </a:r>
            <a:r>
              <a:rPr lang="en-US" sz="2300" b="1" dirty="0" err="1" smtClean="0">
                <a:solidFill>
                  <a:srgbClr val="FF0000"/>
                </a:solidFill>
                <a:latin typeface="Consolas" pitchFamily="49" charset="0"/>
                <a:ea typeface="Verdana" pitchFamily="34" charset="0"/>
                <a:cs typeface="Consolas" pitchFamily="49" charset="0"/>
              </a:rPr>
              <a:t>name</a:t>
            </a:r>
            <a:r>
              <a:rPr lang="en-US" sz="2300" dirty="0" err="1" smtClean="0">
                <a:latin typeface="Consolas" pitchFamily="49" charset="0"/>
                <a:ea typeface="Verdana" pitchFamily="34" charset="0"/>
                <a:cs typeface="Consolas" pitchFamily="49" charset="0"/>
              </a:rPr>
              <a:t>.charAt</a:t>
            </a:r>
            <a:r>
              <a:rPr lang="en-US" sz="2300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(</a:t>
            </a:r>
            <a:r>
              <a:rPr lang="en-US" sz="2300" dirty="0" err="1" smtClean="0">
                <a:latin typeface="Consolas" pitchFamily="49" charset="0"/>
                <a:ea typeface="Verdana" pitchFamily="34" charset="0"/>
                <a:cs typeface="Consolas" pitchFamily="49" charset="0"/>
              </a:rPr>
              <a:t>i</a:t>
            </a:r>
            <a:r>
              <a:rPr lang="en-US" sz="2300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))) {</a:t>
            </a:r>
          </a:p>
          <a:p>
            <a:pPr>
              <a:buNone/>
            </a:pPr>
            <a:r>
              <a:rPr lang="en-US" sz="2300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        </a:t>
            </a:r>
            <a:r>
              <a:rPr lang="en-US" sz="2300" dirty="0" err="1" smtClean="0">
                <a:latin typeface="Consolas" pitchFamily="49" charset="0"/>
                <a:ea typeface="Verdana" pitchFamily="34" charset="0"/>
                <a:cs typeface="Consolas" pitchFamily="49" charset="0"/>
              </a:rPr>
              <a:t>hasUpperCase</a:t>
            </a:r>
            <a:r>
              <a:rPr lang="en-US" sz="2300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 = </a:t>
            </a:r>
            <a:r>
              <a:rPr lang="en-US" sz="23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true</a:t>
            </a:r>
            <a:r>
              <a:rPr lang="en-US" sz="2300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sz="2300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	      </a:t>
            </a:r>
            <a:r>
              <a:rPr lang="en-US" sz="2300" b="1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break</a:t>
            </a:r>
            <a:r>
              <a:rPr lang="en-US" sz="2300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sz="2300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    }</a:t>
            </a:r>
          </a:p>
          <a:p>
            <a:pPr>
              <a:buNone/>
            </a:pPr>
            <a:r>
              <a:rPr lang="en-US" sz="2300" dirty="0" smtClean="0">
                <a:latin typeface="Consolas" pitchFamily="49" charset="0"/>
                <a:ea typeface="Verdana" pitchFamily="34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Higher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799"/>
          </a:xfrm>
        </p:spPr>
        <p:txBody>
          <a:bodyPr anchor="ctr" anchorCtr="0">
            <a:noAutofit/>
          </a:bodyPr>
          <a:lstStyle/>
          <a:p>
            <a:pPr>
              <a:buNone/>
            </a:pPr>
            <a:r>
              <a:rPr lang="en-US" sz="250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en-US" sz="2500" b="1" dirty="0" err="1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Scala</a:t>
            </a:r>
            <a:endParaRPr lang="en-US" sz="2500" b="1" dirty="0" smtClean="0">
              <a:solidFill>
                <a:srgbClr val="008000"/>
              </a:solidFill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500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en-US" sz="25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500" dirty="0" err="1" smtClean="0">
                <a:latin typeface="Consolas" pitchFamily="49" charset="0"/>
                <a:cs typeface="Consolas" pitchFamily="49" charset="0"/>
              </a:rPr>
              <a:t>hasUpperCase</a:t>
            </a:r>
            <a:r>
              <a:rPr lang="en-US" sz="25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5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name</a:t>
            </a:r>
            <a:r>
              <a:rPr lang="en-US" sz="2500" dirty="0" err="1" smtClean="0">
                <a:latin typeface="Consolas" pitchFamily="49" charset="0"/>
                <a:cs typeface="Consolas" pitchFamily="49" charset="0"/>
              </a:rPr>
              <a:t>.exists</a:t>
            </a:r>
            <a:r>
              <a:rPr lang="en-US" sz="2500" dirty="0" smtClean="0">
                <a:latin typeface="Consolas" pitchFamily="49" charset="0"/>
                <a:cs typeface="Consolas" pitchFamily="49" charset="0"/>
              </a:rPr>
              <a:t>(_.</a:t>
            </a:r>
            <a:r>
              <a:rPr lang="en-US" sz="2500" dirty="0" err="1" smtClean="0">
                <a:latin typeface="Consolas" pitchFamily="49" charset="0"/>
                <a:cs typeface="Consolas" pitchFamily="49" charset="0"/>
              </a:rPr>
              <a:t>isUpperCase</a:t>
            </a:r>
            <a:r>
              <a:rPr lang="en-US" sz="25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endParaRPr lang="en-US" sz="25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sz="25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sz="25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 Boilerplate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en-US" b="1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Java</a:t>
            </a:r>
          </a:p>
          <a:p>
            <a:pPr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Person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private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String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name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private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age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Person(String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name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age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{  </a:t>
            </a:r>
            <a:r>
              <a:rPr lang="en-US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constructor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this.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name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name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this.</a:t>
            </a:r>
            <a:r>
              <a:rPr lang="en-US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age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age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String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getName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              </a:t>
            </a:r>
            <a:r>
              <a:rPr lang="en-US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name getter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return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name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getAge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                  </a:t>
            </a:r>
            <a:r>
              <a:rPr lang="en-US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age getter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return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age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void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setName(String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name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{     </a:t>
            </a:r>
            <a:r>
              <a:rPr lang="en-US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name setter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this.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name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name;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void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setAge(int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age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{          </a:t>
            </a:r>
            <a:r>
              <a:rPr lang="en-US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age setter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this.</a:t>
            </a:r>
            <a:r>
              <a:rPr lang="en-US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age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age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Less Boilerplate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0">
            <a:normAutofit/>
          </a:bodyPr>
          <a:lstStyle/>
          <a:p>
            <a:pPr>
              <a:buNone/>
            </a:pPr>
            <a:r>
              <a:rPr lang="en-US" sz="270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en-US" sz="2700" b="1" dirty="0" err="1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Scala</a:t>
            </a:r>
            <a:endParaRPr lang="en-US" sz="2700" b="1" dirty="0" smtClean="0">
              <a:solidFill>
                <a:srgbClr val="008000"/>
              </a:solidFill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700" b="1" dirty="0" smtClean="0"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700" dirty="0" smtClean="0">
                <a:latin typeface="Consolas" pitchFamily="49" charset="0"/>
                <a:cs typeface="Consolas" pitchFamily="49" charset="0"/>
              </a:rPr>
              <a:t> Person(</a:t>
            </a:r>
            <a:r>
              <a:rPr lang="en-US" sz="2700" b="1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n-US" sz="27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7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name</a:t>
            </a:r>
            <a:r>
              <a:rPr lang="en-US" sz="2700" dirty="0" smtClean="0">
                <a:latin typeface="Consolas" pitchFamily="49" charset="0"/>
                <a:cs typeface="Consolas" pitchFamily="49" charset="0"/>
              </a:rPr>
              <a:t>: String, </a:t>
            </a:r>
            <a:r>
              <a:rPr lang="en-US" sz="2700" b="1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n-US" sz="27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7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age</a:t>
            </a:r>
            <a:r>
              <a:rPr lang="en-US" sz="2700" dirty="0" smtClean="0">
                <a:latin typeface="Consolas" pitchFamily="49" charset="0"/>
                <a:cs typeface="Consolas" pitchFamily="49" charset="0"/>
              </a:rPr>
              <a:t>: </a:t>
            </a:r>
            <a:r>
              <a:rPr lang="en-US" sz="27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7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endParaRPr lang="en-US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Less Boilerplate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0">
            <a:normAutofit/>
          </a:bodyPr>
          <a:lstStyle/>
          <a:p>
            <a:pPr>
              <a:buNone/>
            </a:pPr>
            <a:r>
              <a:rPr lang="en-US" sz="220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en-US" sz="2200" b="1" dirty="0" err="1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Scala</a:t>
            </a:r>
            <a:endParaRPr lang="en-US" sz="2200" b="1" dirty="0" smtClean="0">
              <a:solidFill>
                <a:srgbClr val="008000"/>
              </a:solidFill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Person(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name: String, </a:t>
            </a:r>
            <a:r>
              <a:rPr lang="en-US" sz="22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22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n-US" sz="22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_age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: 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def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age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2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_age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          </a:t>
            </a:r>
            <a:r>
              <a:rPr lang="en-US" sz="220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Getter for age</a:t>
            </a:r>
          </a:p>
          <a:p>
            <a:pPr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def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age_=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newAge:Int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) {  </a:t>
            </a:r>
            <a:r>
              <a:rPr lang="en-US" sz="220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Setter for age</a:t>
            </a:r>
          </a:p>
          <a:p>
            <a:pPr>
              <a:buNone/>
            </a:pP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println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("Changing age to: "+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newAge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22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_age 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= 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newAge</a:t>
            </a:r>
            <a:endParaRPr lang="en-US" sz="22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 }</a:t>
            </a:r>
            <a:endParaRPr lang="en-US" sz="22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Var</a:t>
            </a:r>
            <a:r>
              <a:rPr lang="en-US" dirty="0" smtClean="0"/>
              <a:t>iables and </a:t>
            </a:r>
            <a:r>
              <a:rPr lang="en-US" b="1" dirty="0" smtClean="0"/>
              <a:t>Val</a:t>
            </a:r>
            <a:r>
              <a:rPr lang="en-US" dirty="0" smtClean="0"/>
              <a:t>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rgbClr val="008000"/>
                </a:solidFill>
                <a:latin typeface="Consolas"/>
                <a:cs typeface="Consolas"/>
              </a:rPr>
              <a:t>// </a:t>
            </a:r>
            <a:r>
              <a:rPr lang="en-US" sz="3600" b="1" dirty="0" smtClean="0">
                <a:solidFill>
                  <a:srgbClr val="008000"/>
                </a:solidFill>
                <a:latin typeface="Consolas"/>
                <a:cs typeface="Consolas"/>
              </a:rPr>
              <a:t>var</a:t>
            </a:r>
            <a:r>
              <a:rPr lang="en-US" sz="3600" dirty="0" smtClean="0">
                <a:solidFill>
                  <a:srgbClr val="008000"/>
                </a:solidFill>
                <a:latin typeface="Consolas"/>
                <a:cs typeface="Consolas"/>
              </a:rPr>
              <a:t>iable</a:t>
            </a:r>
          </a:p>
          <a:p>
            <a:pPr>
              <a:buNone/>
            </a:pPr>
            <a:r>
              <a:rPr lang="en-US" sz="3600" b="1" dirty="0" err="1" smtClean="0">
                <a:solidFill>
                  <a:srgbClr val="FF0000"/>
                </a:solidFill>
                <a:latin typeface="Consolas"/>
                <a:cs typeface="Consolas"/>
              </a:rPr>
              <a:t>var</a:t>
            </a:r>
            <a:r>
              <a:rPr lang="en-US" sz="3600" b="1" dirty="0" smtClean="0">
                <a:latin typeface="Consolas"/>
                <a:cs typeface="Consolas"/>
              </a:rPr>
              <a:t> </a:t>
            </a:r>
            <a:r>
              <a:rPr lang="en-US" sz="3600" dirty="0" err="1" smtClean="0">
                <a:latin typeface="Consolas"/>
                <a:cs typeface="Consolas"/>
              </a:rPr>
              <a:t>foo</a:t>
            </a:r>
            <a:r>
              <a:rPr lang="en-US" sz="3600" dirty="0" smtClean="0">
                <a:latin typeface="Consolas"/>
                <a:cs typeface="Consolas"/>
              </a:rPr>
              <a:t> = "</a:t>
            </a:r>
            <a:r>
              <a:rPr lang="en-US" sz="3600" dirty="0" err="1" smtClean="0">
                <a:latin typeface="Consolas"/>
                <a:cs typeface="Consolas"/>
              </a:rPr>
              <a:t>foo</a:t>
            </a:r>
            <a:r>
              <a:rPr lang="en-US" sz="3600" dirty="0" smtClean="0">
                <a:latin typeface="Consolas"/>
                <a:cs typeface="Consolas"/>
              </a:rPr>
              <a:t>"</a:t>
            </a:r>
          </a:p>
          <a:p>
            <a:pPr>
              <a:buNone/>
            </a:pPr>
            <a:r>
              <a:rPr lang="en-US" sz="3600" dirty="0" err="1" smtClean="0">
                <a:latin typeface="Consolas"/>
                <a:cs typeface="Consolas"/>
              </a:rPr>
              <a:t>foo</a:t>
            </a:r>
            <a:r>
              <a:rPr lang="en-US" sz="3600" dirty="0" smtClean="0">
                <a:latin typeface="Consolas"/>
                <a:cs typeface="Consolas"/>
              </a:rPr>
              <a:t> = "bar"  </a:t>
            </a:r>
            <a:r>
              <a:rPr lang="en-US" sz="3600" dirty="0" smtClean="0">
                <a:solidFill>
                  <a:srgbClr val="008000"/>
                </a:solidFill>
                <a:latin typeface="Consolas"/>
                <a:cs typeface="Consolas"/>
              </a:rPr>
              <a:t>// okay</a:t>
            </a:r>
          </a:p>
          <a:p>
            <a:pPr>
              <a:buNone/>
            </a:pPr>
            <a:endParaRPr lang="en-US" sz="3600" dirty="0" smtClean="0">
              <a:solidFill>
                <a:srgbClr val="008000"/>
              </a:solidFill>
              <a:latin typeface="Consolas"/>
              <a:cs typeface="Consolas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8000"/>
                </a:solidFill>
                <a:latin typeface="Consolas"/>
                <a:cs typeface="Consolas"/>
              </a:rPr>
              <a:t>// </a:t>
            </a:r>
            <a:r>
              <a:rPr lang="en-US" sz="3600" b="1" dirty="0" smtClean="0">
                <a:solidFill>
                  <a:srgbClr val="008000"/>
                </a:solidFill>
                <a:latin typeface="Consolas"/>
                <a:cs typeface="Consolas"/>
              </a:rPr>
              <a:t>val</a:t>
            </a:r>
            <a:r>
              <a:rPr lang="en-US" sz="3600" dirty="0" smtClean="0">
                <a:solidFill>
                  <a:srgbClr val="008000"/>
                </a:solidFill>
                <a:latin typeface="Consolas"/>
                <a:cs typeface="Consolas"/>
              </a:rPr>
              <a:t>ue</a:t>
            </a:r>
          </a:p>
          <a:p>
            <a:pPr>
              <a:buNone/>
            </a:pPr>
            <a:r>
              <a:rPr lang="en-US" sz="3600" b="1" dirty="0" err="1" smtClean="0">
                <a:solidFill>
                  <a:srgbClr val="FF0000"/>
                </a:solidFill>
                <a:latin typeface="Consolas"/>
                <a:cs typeface="Consolas"/>
              </a:rPr>
              <a:t>val</a:t>
            </a:r>
            <a:r>
              <a:rPr lang="en-US" sz="3600" b="1" dirty="0" smtClean="0">
                <a:latin typeface="Consolas"/>
                <a:cs typeface="Consolas"/>
              </a:rPr>
              <a:t> </a:t>
            </a:r>
            <a:r>
              <a:rPr lang="en-US" sz="3600" dirty="0" smtClean="0">
                <a:latin typeface="Consolas"/>
                <a:cs typeface="Consolas"/>
              </a:rPr>
              <a:t>bar = "bar"</a:t>
            </a:r>
          </a:p>
          <a:p>
            <a:pPr>
              <a:buNone/>
            </a:pPr>
            <a:r>
              <a:rPr lang="en-US" sz="3600" strike="sngStrike" dirty="0" smtClean="0">
                <a:solidFill>
                  <a:srgbClr val="FF0000"/>
                </a:solidFill>
                <a:latin typeface="Consolas"/>
                <a:cs typeface="Consolas"/>
              </a:rPr>
              <a:t>bar = "</a:t>
            </a:r>
            <a:r>
              <a:rPr lang="en-US" sz="3600" strike="sngStrike" dirty="0" err="1" smtClean="0">
                <a:solidFill>
                  <a:srgbClr val="FF0000"/>
                </a:solidFill>
                <a:latin typeface="Consolas"/>
                <a:cs typeface="Consolas"/>
              </a:rPr>
              <a:t>foo</a:t>
            </a:r>
            <a:r>
              <a:rPr lang="en-US" sz="3600" strike="sngStrike" dirty="0" smtClean="0">
                <a:solidFill>
                  <a:srgbClr val="FF0000"/>
                </a:solidFill>
                <a:latin typeface="Consolas"/>
                <a:cs typeface="Consolas"/>
              </a:rPr>
              <a:t>"</a:t>
            </a:r>
            <a:r>
              <a:rPr lang="en-US" sz="3600" dirty="0" smtClean="0">
                <a:solidFill>
                  <a:srgbClr val="FF0000"/>
                </a:solidFill>
                <a:latin typeface="Consolas"/>
                <a:cs typeface="Consolas"/>
              </a:rPr>
              <a:t>  </a:t>
            </a:r>
            <a:r>
              <a:rPr lang="en-US" sz="3600" dirty="0" smtClean="0">
                <a:solidFill>
                  <a:srgbClr val="008000"/>
                </a:solidFill>
                <a:latin typeface="Consolas"/>
                <a:cs typeface="Consolas"/>
              </a:rPr>
              <a:t>// nope</a:t>
            </a:r>
          </a:p>
          <a:p>
            <a:pPr>
              <a:buNone/>
            </a:pPr>
            <a:endParaRPr lang="en-US" sz="3600" dirty="0" smtClean="0">
              <a:solidFill>
                <a:srgbClr val="008000"/>
              </a:solidFill>
              <a:latin typeface="Consolas"/>
              <a:cs typeface="Consolas"/>
            </a:endParaRPr>
          </a:p>
          <a:p>
            <a:pPr>
              <a:buNone/>
            </a:pPr>
            <a:endParaRPr lang="en-US" sz="3600" dirty="0"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Scala</a:t>
            </a:r>
            <a:r>
              <a:rPr lang="en-US" dirty="0" smtClean="0"/>
              <a:t> is </a:t>
            </a:r>
            <a:r>
              <a:rPr lang="en-US" b="1" dirty="0" smtClean="0"/>
              <a:t>O</a:t>
            </a:r>
            <a:r>
              <a:rPr lang="en-US" dirty="0" smtClean="0"/>
              <a:t>bject </a:t>
            </a:r>
            <a:r>
              <a:rPr lang="en-US" b="1" dirty="0" smtClean="0"/>
              <a:t>O</a:t>
            </a:r>
            <a:r>
              <a:rPr lang="en-US" dirty="0" smtClean="0"/>
              <a:t>riented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Pure O.O.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Every value is an object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1.toString</a:t>
            </a:r>
          </a:p>
          <a:p>
            <a:pPr>
              <a:buNone/>
            </a:pPr>
            <a:endParaRPr lang="en-US" dirty="0" smtClean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Every operation is a method call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1 + 2 + 3  </a:t>
            </a:r>
            <a:r>
              <a:rPr lang="en-US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(1).+(2).+(3)</a:t>
            </a:r>
          </a:p>
          <a:p>
            <a:pPr>
              <a:buNone/>
            </a:pPr>
            <a:endParaRPr lang="en-US" dirty="0" smtClean="0">
              <a:solidFill>
                <a:srgbClr val="00B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Can omit . and ( )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"</a:t>
            </a:r>
            <a:r>
              <a:rPr lang="en-US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abc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" </a:t>
            </a:r>
            <a:r>
              <a:rPr lang="en-US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charAt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1  </a:t>
            </a:r>
            <a:r>
              <a:rPr lang="en-US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"abc".charAt(1)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 Underwood</a:t>
            </a:r>
          </a:p>
          <a:p>
            <a:r>
              <a:rPr lang="en-US" dirty="0" smtClean="0"/>
              <a:t>Co-Founder of Frugal Mechanic</a:t>
            </a:r>
          </a:p>
          <a:p>
            <a:r>
              <a:rPr lang="en-US" dirty="0" smtClean="0"/>
              <a:t>Software Developer</a:t>
            </a:r>
          </a:p>
          <a:p>
            <a:r>
              <a:rPr lang="en-US" b="1" dirty="0" smtClean="0"/>
              <a:t>Perl</a:t>
            </a:r>
            <a:r>
              <a:rPr lang="en-US" dirty="0" smtClean="0"/>
              <a:t>,</a:t>
            </a:r>
            <a:r>
              <a:rPr lang="en-US" b="1" dirty="0" smtClean="0"/>
              <a:t> PHP</a:t>
            </a:r>
            <a:r>
              <a:rPr lang="en-US" dirty="0" smtClean="0"/>
              <a:t>, </a:t>
            </a:r>
            <a:r>
              <a:rPr lang="en-US" b="1" dirty="0" smtClean="0"/>
              <a:t>C</a:t>
            </a:r>
            <a:r>
              <a:rPr lang="en-US" dirty="0" smtClean="0"/>
              <a:t>, </a:t>
            </a:r>
            <a:r>
              <a:rPr lang="en-US" b="1" dirty="0" smtClean="0"/>
              <a:t>C++</a:t>
            </a:r>
            <a:r>
              <a:rPr lang="en-US" dirty="0" smtClean="0"/>
              <a:t>, </a:t>
            </a:r>
            <a:r>
              <a:rPr lang="en-US" b="1" dirty="0" smtClean="0"/>
              <a:t>C#</a:t>
            </a:r>
            <a:r>
              <a:rPr lang="en-US" dirty="0" smtClean="0"/>
              <a:t>, </a:t>
            </a:r>
            <a:r>
              <a:rPr lang="en-US" b="1" dirty="0" smtClean="0"/>
              <a:t>Java</a:t>
            </a:r>
            <a:r>
              <a:rPr lang="en-US" dirty="0" smtClean="0"/>
              <a:t>, </a:t>
            </a:r>
            <a:r>
              <a:rPr lang="en-US" b="1" dirty="0" smtClean="0"/>
              <a:t>Ruby</a:t>
            </a:r>
            <a:r>
              <a:rPr lang="en-US" dirty="0" smtClean="0"/>
              <a:t> and now </a:t>
            </a:r>
            <a:r>
              <a:rPr lang="en-US" b="1" dirty="0" err="1" smtClean="0">
                <a:solidFill>
                  <a:srgbClr val="FF0000"/>
                </a:solidFill>
              </a:rPr>
              <a:t>Scala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Before </a:t>
            </a:r>
            <a:r>
              <a:rPr lang="en-US" b="1" dirty="0" err="1" smtClean="0">
                <a:solidFill>
                  <a:srgbClr val="FF0000"/>
                </a:solidFill>
              </a:rPr>
              <a:t>Scala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default languages were </a:t>
            </a:r>
            <a:r>
              <a:rPr lang="en-US" b="1" dirty="0" smtClean="0"/>
              <a:t>Ruby</a:t>
            </a:r>
            <a:r>
              <a:rPr lang="en-US" dirty="0" smtClean="0"/>
              <a:t> and </a:t>
            </a:r>
            <a:r>
              <a:rPr lang="en-US" b="1" dirty="0" smtClean="0"/>
              <a:t>Java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8000"/>
                </a:solidFill>
                <a:latin typeface="Consolas"/>
                <a:cs typeface="Consolas"/>
              </a:rPr>
              <a:t>// Classes (and abstract classes) like Java</a:t>
            </a:r>
          </a:p>
          <a:p>
            <a:pPr>
              <a:buNone/>
            </a:pPr>
            <a:r>
              <a:rPr lang="en-US" sz="2400" b="1" dirty="0" smtClean="0">
                <a:latin typeface="Consolas"/>
                <a:cs typeface="Consolas"/>
              </a:rPr>
              <a:t>abstract class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dirty="0" err="1" smtClean="0">
                <a:latin typeface="Consolas"/>
                <a:cs typeface="Consolas"/>
              </a:rPr>
              <a:t>Language(</a:t>
            </a:r>
            <a:r>
              <a:rPr lang="en-US" sz="2400" b="1" dirty="0" err="1" smtClean="0">
                <a:latin typeface="Consolas"/>
                <a:cs typeface="Consolas"/>
              </a:rPr>
              <a:t>val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dirty="0" err="1" smtClean="0">
                <a:latin typeface="Consolas"/>
                <a:cs typeface="Consolas"/>
              </a:rPr>
              <a:t>name:String</a:t>
            </a:r>
            <a:r>
              <a:rPr lang="en-US" sz="2400" dirty="0" smtClean="0">
                <a:latin typeface="Consolas"/>
                <a:cs typeface="Consolas"/>
              </a:rPr>
              <a:t>) {</a:t>
            </a:r>
          </a:p>
          <a:p>
            <a:pPr>
              <a:buNone/>
            </a:pPr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b="1" dirty="0" smtClean="0">
                <a:latin typeface="Consolas"/>
                <a:cs typeface="Consolas"/>
              </a:rPr>
              <a:t>override def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dirty="0" err="1" smtClean="0">
                <a:latin typeface="Consolas"/>
                <a:cs typeface="Consolas"/>
              </a:rPr>
              <a:t>toString</a:t>
            </a:r>
            <a:r>
              <a:rPr lang="en-US" sz="2400" dirty="0" smtClean="0">
                <a:latin typeface="Consolas"/>
                <a:cs typeface="Consolas"/>
              </a:rPr>
              <a:t> = name</a:t>
            </a:r>
          </a:p>
          <a:p>
            <a:pPr>
              <a:buNone/>
            </a:pPr>
            <a:r>
              <a:rPr lang="en-US" sz="2400" dirty="0" smtClean="0">
                <a:latin typeface="Consolas"/>
                <a:cs typeface="Consolas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8000"/>
                </a:solidFill>
                <a:latin typeface="Consolas"/>
                <a:cs typeface="Consolas"/>
              </a:rPr>
              <a:t>// Example implementations</a:t>
            </a:r>
          </a:p>
          <a:p>
            <a:pPr>
              <a:buNone/>
            </a:pPr>
            <a:r>
              <a:rPr lang="en-US" sz="2400" b="1" dirty="0" smtClean="0">
                <a:latin typeface="Consolas"/>
                <a:cs typeface="Consolas"/>
              </a:rPr>
              <a:t>class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dirty="0" err="1" smtClean="0">
                <a:latin typeface="Consolas"/>
                <a:cs typeface="Consolas"/>
              </a:rPr>
              <a:t>Scala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nsolas"/>
                <a:cs typeface="Consolas"/>
              </a:rPr>
              <a:t>extends</a:t>
            </a:r>
            <a:r>
              <a:rPr lang="en-US" sz="2400" dirty="0" smtClean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onsolas"/>
                <a:cs typeface="Consolas"/>
              </a:rPr>
              <a:t>Language</a:t>
            </a:r>
            <a:r>
              <a:rPr lang="en-US" sz="2400" dirty="0" err="1" smtClean="0">
                <a:latin typeface="Consolas"/>
                <a:cs typeface="Consolas"/>
              </a:rPr>
              <a:t>("Scala</a:t>
            </a:r>
            <a:r>
              <a:rPr lang="en-US" sz="2400" dirty="0" smtClean="0">
                <a:latin typeface="Consolas"/>
                <a:cs typeface="Consolas"/>
              </a:rPr>
              <a:t>")</a:t>
            </a:r>
          </a:p>
          <a:p>
            <a:pPr>
              <a:buNone/>
            </a:pPr>
            <a:endParaRPr lang="en-US" sz="2400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8000"/>
                </a:solidFill>
                <a:latin typeface="Consolas"/>
                <a:cs typeface="Consolas"/>
              </a:rPr>
              <a:t>// Anonymous class</a:t>
            </a:r>
          </a:p>
          <a:p>
            <a:pPr>
              <a:buNone/>
            </a:pPr>
            <a:r>
              <a:rPr lang="en-US" sz="2400" b="1" dirty="0" err="1" smtClean="0">
                <a:latin typeface="Consolas"/>
                <a:cs typeface="Consolas"/>
              </a:rPr>
              <a:t>val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dirty="0" err="1" smtClean="0">
                <a:latin typeface="Consolas"/>
                <a:cs typeface="Consolas"/>
              </a:rPr>
              <a:t>scala</a:t>
            </a:r>
            <a:r>
              <a:rPr lang="en-US" sz="2400" dirty="0" smtClean="0">
                <a:latin typeface="Consolas"/>
                <a:cs typeface="Consolas"/>
              </a:rPr>
              <a:t> = </a:t>
            </a:r>
            <a:r>
              <a:rPr lang="en-US" sz="2400" b="1" dirty="0" smtClean="0">
                <a:solidFill>
                  <a:srgbClr val="FF0000"/>
                </a:solidFill>
                <a:latin typeface="Consolas"/>
                <a:cs typeface="Consolas"/>
              </a:rPr>
              <a:t>new</a:t>
            </a:r>
            <a:r>
              <a:rPr lang="en-US" sz="2400" dirty="0" smtClean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onsolas"/>
                <a:cs typeface="Consolas"/>
              </a:rPr>
              <a:t>Language</a:t>
            </a:r>
            <a:r>
              <a:rPr lang="en-US" sz="2400" dirty="0" err="1" smtClean="0">
                <a:latin typeface="Consolas"/>
                <a:cs typeface="Consolas"/>
              </a:rPr>
              <a:t>("Scala</a:t>
            </a:r>
            <a:r>
              <a:rPr lang="en-US" sz="2400" dirty="0" smtClean="0">
                <a:latin typeface="Consolas"/>
                <a:cs typeface="Consolas"/>
              </a:rPr>
              <a:t>") { </a:t>
            </a:r>
            <a:r>
              <a:rPr lang="en-US" sz="2400" dirty="0" smtClean="0">
                <a:solidFill>
                  <a:srgbClr val="008000"/>
                </a:solidFill>
                <a:latin typeface="Consolas"/>
                <a:cs typeface="Consolas"/>
              </a:rPr>
              <a:t>/* empty */</a:t>
            </a:r>
            <a:r>
              <a:rPr lang="en-US" sz="2400" dirty="0" smtClean="0">
                <a:latin typeface="Consolas"/>
                <a:cs typeface="Consolas"/>
              </a:rPr>
              <a:t> }</a:t>
            </a:r>
            <a:endParaRPr lang="en-US" sz="2400" dirty="0"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// Like interfaces in Java</a:t>
            </a:r>
          </a:p>
          <a:p>
            <a:pPr>
              <a:buNone/>
            </a:pPr>
            <a:r>
              <a:rPr lang="en-US" b="1" dirty="0" smtClean="0">
                <a:latin typeface="Consolas"/>
                <a:cs typeface="Consolas"/>
              </a:rPr>
              <a:t>trait</a:t>
            </a:r>
            <a:r>
              <a:rPr lang="en-US" dirty="0" smtClean="0">
                <a:latin typeface="Consolas"/>
                <a:cs typeface="Consolas"/>
              </a:rPr>
              <a:t> Language {</a:t>
            </a:r>
          </a:p>
          <a:p>
            <a:pPr>
              <a:buNone/>
            </a:pPr>
            <a:endParaRPr lang="en-US" b="1" dirty="0" smtClean="0">
              <a:solidFill>
                <a:srgbClr val="008000"/>
              </a:solidFill>
              <a:latin typeface="Consolas"/>
              <a:cs typeface="Consolas"/>
            </a:endParaRP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b="1" dirty="0" err="1" smtClean="0">
                <a:latin typeface="Consolas"/>
                <a:cs typeface="Consolas"/>
              </a:rPr>
              <a:t>val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name:String</a:t>
            </a: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// But allow implementation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b="1" dirty="0" smtClean="0">
                <a:latin typeface="Consolas"/>
                <a:cs typeface="Consolas"/>
              </a:rPr>
              <a:t>override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b="1" dirty="0" smtClean="0">
                <a:latin typeface="Consolas"/>
                <a:cs typeface="Consolas"/>
              </a:rPr>
              <a:t>def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toString</a:t>
            </a:r>
            <a:r>
              <a:rPr lang="en-US" dirty="0" smtClean="0">
                <a:latin typeface="Consolas"/>
                <a:cs typeface="Consolas"/>
              </a:rPr>
              <a:t> = name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}</a:t>
            </a: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8307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200" b="1" dirty="0" smtClean="0">
                <a:latin typeface="Consolas"/>
                <a:cs typeface="Consolas"/>
              </a:rPr>
              <a:t>trait</a:t>
            </a:r>
            <a:r>
              <a:rPr lang="en-US" sz="2200" dirty="0" smtClean="0">
                <a:latin typeface="Consolas"/>
                <a:cs typeface="Consolas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Consolas"/>
                <a:cs typeface="Consolas"/>
              </a:rPr>
              <a:t>JVM </a:t>
            </a:r>
            <a:r>
              <a:rPr lang="en-US" sz="2200" dirty="0" smtClean="0">
                <a:latin typeface="Consolas"/>
                <a:cs typeface="Consolas"/>
              </a:rPr>
              <a:t>{ </a:t>
            </a:r>
          </a:p>
          <a:p>
            <a:pPr>
              <a:buNone/>
            </a:pPr>
            <a:r>
              <a:rPr lang="en-US" sz="1800" b="1" dirty="0" smtClean="0">
                <a:latin typeface="Consolas"/>
                <a:cs typeface="Consolas"/>
              </a:rPr>
              <a:t>  override def</a:t>
            </a:r>
            <a:r>
              <a:rPr lang="en-US" sz="1800" dirty="0" smtClean="0">
                <a:latin typeface="Consolas"/>
                <a:cs typeface="Consolas"/>
              </a:rPr>
              <a:t> </a:t>
            </a:r>
            <a:r>
              <a:rPr lang="en-US" sz="1800" dirty="0" err="1" smtClean="0">
                <a:latin typeface="Consolas"/>
                <a:cs typeface="Consolas"/>
              </a:rPr>
              <a:t>toString</a:t>
            </a:r>
            <a:r>
              <a:rPr lang="en-US" sz="1800" dirty="0" smtClean="0">
                <a:latin typeface="Consolas"/>
                <a:cs typeface="Consolas"/>
              </a:rPr>
              <a:t> = </a:t>
            </a:r>
            <a:r>
              <a:rPr lang="en-US" sz="1800" dirty="0" err="1" smtClean="0">
                <a:latin typeface="Consolas"/>
                <a:cs typeface="Consolas"/>
              </a:rPr>
              <a:t>super.toString</a:t>
            </a:r>
            <a:r>
              <a:rPr lang="en-US" sz="1800" dirty="0" smtClean="0">
                <a:latin typeface="Consolas"/>
                <a:cs typeface="Consolas"/>
              </a:rPr>
              <a:t>+" runs on JVM" </a:t>
            </a:r>
            <a:r>
              <a:rPr lang="en-US" sz="2200" dirty="0" smtClean="0">
                <a:latin typeface="Consolas"/>
                <a:cs typeface="Consolas"/>
              </a:rPr>
              <a:t>}</a:t>
            </a:r>
          </a:p>
          <a:p>
            <a:pPr>
              <a:buNone/>
            </a:pPr>
            <a:r>
              <a:rPr lang="en-US" sz="2200" b="1" dirty="0" smtClean="0">
                <a:latin typeface="Consolas"/>
                <a:cs typeface="Consolas"/>
              </a:rPr>
              <a:t>trait</a:t>
            </a:r>
            <a:r>
              <a:rPr lang="en-US" sz="2200" dirty="0" smtClean="0">
                <a:latin typeface="Consolas"/>
                <a:cs typeface="Consolas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Consolas"/>
                <a:cs typeface="Consolas"/>
              </a:rPr>
              <a:t>Static </a:t>
            </a:r>
            <a:r>
              <a:rPr lang="en-US" sz="2200" dirty="0" smtClean="0">
                <a:latin typeface="Consolas"/>
                <a:cs typeface="Consolas"/>
              </a:rPr>
              <a:t>{</a:t>
            </a:r>
          </a:p>
          <a:p>
            <a:pPr>
              <a:buNone/>
            </a:pPr>
            <a:r>
              <a:rPr lang="en-US" sz="1800" b="1" dirty="0" smtClean="0">
                <a:latin typeface="Consolas"/>
                <a:cs typeface="Consolas"/>
              </a:rPr>
              <a:t>  override def</a:t>
            </a:r>
            <a:r>
              <a:rPr lang="en-US" sz="1800" dirty="0" smtClean="0">
                <a:latin typeface="Consolas"/>
                <a:cs typeface="Consolas"/>
              </a:rPr>
              <a:t> </a:t>
            </a:r>
            <a:r>
              <a:rPr lang="en-US" sz="1800" dirty="0" err="1" smtClean="0">
                <a:latin typeface="Consolas"/>
                <a:cs typeface="Consolas"/>
              </a:rPr>
              <a:t>toString</a:t>
            </a:r>
            <a:r>
              <a:rPr lang="en-US" sz="1800" dirty="0" smtClean="0">
                <a:latin typeface="Consolas"/>
                <a:cs typeface="Consolas"/>
              </a:rPr>
              <a:t> = </a:t>
            </a:r>
            <a:r>
              <a:rPr lang="en-US" sz="1800" dirty="0" err="1" smtClean="0">
                <a:latin typeface="Consolas"/>
                <a:cs typeface="Consolas"/>
              </a:rPr>
              <a:t>super.toString</a:t>
            </a:r>
            <a:r>
              <a:rPr lang="en-US" sz="1800" dirty="0" smtClean="0">
                <a:latin typeface="Consolas"/>
                <a:cs typeface="Consolas"/>
              </a:rPr>
              <a:t>+" is Static" </a:t>
            </a:r>
            <a:r>
              <a:rPr lang="en-US" sz="2200" dirty="0" smtClean="0">
                <a:latin typeface="Consolas"/>
                <a:cs typeface="Consolas"/>
              </a:rPr>
              <a:t>}</a:t>
            </a:r>
          </a:p>
          <a:p>
            <a:pPr>
              <a:buNone/>
            </a:pPr>
            <a:endParaRPr lang="en-US" sz="2200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8000"/>
                </a:solidFill>
                <a:latin typeface="Consolas"/>
                <a:cs typeface="Consolas"/>
              </a:rPr>
              <a:t>// Traits are stackable</a:t>
            </a:r>
          </a:p>
          <a:p>
            <a:pPr>
              <a:buNone/>
            </a:pPr>
            <a:r>
              <a:rPr lang="en-US" sz="2400" b="1" dirty="0" smtClean="0">
                <a:latin typeface="Consolas"/>
                <a:cs typeface="Consolas"/>
              </a:rPr>
              <a:t>class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dirty="0" err="1" smtClean="0">
                <a:latin typeface="Consolas"/>
                <a:cs typeface="Consolas"/>
              </a:rPr>
              <a:t>Scala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b="1" dirty="0" smtClean="0">
                <a:latin typeface="Consolas"/>
                <a:cs typeface="Consolas"/>
              </a:rPr>
              <a:t>extends</a:t>
            </a:r>
            <a:r>
              <a:rPr lang="en-US" sz="2400" dirty="0" smtClean="0">
                <a:latin typeface="Consolas"/>
                <a:cs typeface="Consolas"/>
              </a:rPr>
              <a:t> Language </a:t>
            </a:r>
            <a:r>
              <a:rPr lang="en-US" sz="2400" b="1" dirty="0" smtClean="0">
                <a:solidFill>
                  <a:srgbClr val="FF0000"/>
                </a:solidFill>
                <a:latin typeface="Consolas"/>
                <a:cs typeface="Consolas"/>
              </a:rPr>
              <a:t>with</a:t>
            </a:r>
            <a:r>
              <a:rPr lang="en-US" sz="2400" dirty="0" smtClean="0">
                <a:solidFill>
                  <a:srgbClr val="FF0000"/>
                </a:solidFill>
                <a:latin typeface="Consolas"/>
                <a:cs typeface="Consolas"/>
              </a:rPr>
              <a:t> JVM </a:t>
            </a:r>
            <a:r>
              <a:rPr lang="en-US" sz="2400" b="1" dirty="0" smtClean="0">
                <a:solidFill>
                  <a:srgbClr val="FF0000"/>
                </a:solidFill>
                <a:latin typeface="Consolas"/>
                <a:cs typeface="Consolas"/>
              </a:rPr>
              <a:t>with</a:t>
            </a:r>
            <a:r>
              <a:rPr lang="en-US" sz="2400" dirty="0" smtClean="0">
                <a:solidFill>
                  <a:srgbClr val="FF0000"/>
                </a:solidFill>
                <a:latin typeface="Consolas"/>
                <a:cs typeface="Consolas"/>
              </a:rPr>
              <a:t> Static</a:t>
            </a:r>
            <a:r>
              <a:rPr lang="en-US" sz="2400" dirty="0" smtClean="0">
                <a:latin typeface="Consolas"/>
                <a:cs typeface="Consolas"/>
              </a:rPr>
              <a:t> {</a:t>
            </a:r>
          </a:p>
          <a:p>
            <a:pPr>
              <a:buNone/>
            </a:pPr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b="1" dirty="0" err="1" smtClean="0">
                <a:latin typeface="Consolas"/>
                <a:cs typeface="Consolas"/>
              </a:rPr>
              <a:t>val</a:t>
            </a:r>
            <a:r>
              <a:rPr lang="en-US" sz="2400" dirty="0" smtClean="0">
                <a:latin typeface="Consolas"/>
                <a:cs typeface="Consolas"/>
              </a:rPr>
              <a:t> name = "</a:t>
            </a:r>
            <a:r>
              <a:rPr lang="en-US" sz="2400" dirty="0" err="1" smtClean="0">
                <a:latin typeface="Consolas"/>
                <a:cs typeface="Consolas"/>
              </a:rPr>
              <a:t>Scala</a:t>
            </a:r>
            <a:r>
              <a:rPr lang="en-US" sz="2400" dirty="0" smtClean="0">
                <a:latin typeface="Consolas"/>
                <a:cs typeface="Consolas"/>
              </a:rPr>
              <a:t>"</a:t>
            </a:r>
          </a:p>
          <a:p>
            <a:pPr>
              <a:buNone/>
            </a:pPr>
            <a:r>
              <a:rPr lang="en-US" sz="2400" dirty="0" smtClean="0">
                <a:latin typeface="Consolas"/>
                <a:cs typeface="Consolas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sz="2400" dirty="0" err="1" smtClean="0">
                <a:latin typeface="Consolas"/>
                <a:cs typeface="Consolas"/>
              </a:rPr>
              <a:t>println(</a:t>
            </a:r>
            <a:r>
              <a:rPr lang="en-US" sz="2400" b="1" dirty="0" err="1" smtClean="0">
                <a:latin typeface="Consolas"/>
                <a:cs typeface="Consolas"/>
              </a:rPr>
              <a:t>new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dirty="0" err="1" smtClean="0">
                <a:latin typeface="Consolas"/>
                <a:cs typeface="Consolas"/>
              </a:rPr>
              <a:t>Scala</a:t>
            </a:r>
            <a:r>
              <a:rPr lang="en-US" sz="2400" dirty="0" smtClean="0">
                <a:latin typeface="Consolas"/>
                <a:cs typeface="Consolas"/>
              </a:rPr>
              <a:t>) </a:t>
            </a:r>
            <a:r>
              <a:rPr lang="en-US" sz="2400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</a:t>
            </a:r>
            <a:r>
              <a:rPr lang="en-US" sz="2400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</a:t>
            </a:r>
            <a:r>
              <a:rPr lang="en-US" sz="2400" dirty="0" smtClean="0">
                <a:solidFill>
                  <a:srgbClr val="7F7F7F"/>
                </a:solidFill>
                <a:latin typeface="Consolas"/>
                <a:cs typeface="Consolas"/>
              </a:rPr>
              <a:t>"</a:t>
            </a:r>
            <a:r>
              <a:rPr lang="en-US" sz="2400" dirty="0" err="1" smtClean="0">
                <a:solidFill>
                  <a:srgbClr val="7F7F7F"/>
                </a:solidFill>
                <a:latin typeface="Consolas"/>
                <a:cs typeface="Consolas"/>
              </a:rPr>
              <a:t>Scala</a:t>
            </a:r>
            <a:r>
              <a:rPr lang="en-US" sz="2400" dirty="0" smtClean="0">
                <a:solidFill>
                  <a:srgbClr val="7F7F7F"/>
                </a:solidFill>
                <a:latin typeface="Consolas"/>
                <a:cs typeface="Consolas"/>
              </a:rPr>
              <a:t> runs on JVM is Static"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Singleton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8000"/>
                </a:solidFill>
                <a:latin typeface="Consolas"/>
                <a:cs typeface="Consolas"/>
              </a:rPr>
              <a:t>// Replaces static methods from Java</a:t>
            </a:r>
            <a:endParaRPr lang="en-US" sz="2800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8000"/>
                </a:solidFill>
                <a:latin typeface="Consolas"/>
                <a:cs typeface="Consolas"/>
              </a:rPr>
              <a:t>// Can extend/implement classes &amp; traits</a:t>
            </a:r>
          </a:p>
          <a:p>
            <a:pPr>
              <a:buNone/>
            </a:pPr>
            <a:endParaRPr lang="en-US" sz="2800" b="1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sz="2800" b="1" dirty="0" smtClean="0">
                <a:latin typeface="Consolas"/>
                <a:cs typeface="Consolas"/>
              </a:rPr>
              <a:t>object</a:t>
            </a:r>
            <a:r>
              <a:rPr lang="en-US" sz="2800" dirty="0" smtClean="0">
                <a:latin typeface="Consolas"/>
                <a:cs typeface="Consolas"/>
              </a:rPr>
              <a:t> Hello {</a:t>
            </a:r>
          </a:p>
          <a:p>
            <a:pPr>
              <a:buNone/>
            </a:pPr>
            <a:r>
              <a:rPr lang="en-US" sz="2800" b="1" dirty="0" smtClean="0">
                <a:latin typeface="Consolas"/>
                <a:cs typeface="Consolas"/>
              </a:rPr>
              <a:t>  def </a:t>
            </a:r>
            <a:r>
              <a:rPr lang="en-US" sz="2800" dirty="0" smtClean="0">
                <a:latin typeface="Consolas"/>
                <a:cs typeface="Consolas"/>
              </a:rPr>
              <a:t>world = </a:t>
            </a:r>
            <a:r>
              <a:rPr lang="en-US" sz="2800" dirty="0" err="1" smtClean="0">
                <a:latin typeface="Consolas"/>
                <a:cs typeface="Consolas"/>
              </a:rPr>
              <a:t>println("Hello</a:t>
            </a:r>
            <a:r>
              <a:rPr lang="en-US" sz="2800" dirty="0" smtClean="0">
                <a:latin typeface="Consolas"/>
                <a:cs typeface="Consolas"/>
              </a:rPr>
              <a:t> World"}</a:t>
            </a:r>
          </a:p>
          <a:p>
            <a:pPr>
              <a:buNone/>
            </a:pPr>
            <a:r>
              <a:rPr lang="en-US" sz="2800" dirty="0" smtClean="0">
                <a:latin typeface="Consolas"/>
                <a:cs typeface="Consolas"/>
              </a:rPr>
              <a:t>}</a:t>
            </a:r>
          </a:p>
          <a:p>
            <a:pPr>
              <a:buNone/>
            </a:pPr>
            <a:endParaRPr lang="en-US" sz="2800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sz="2800" dirty="0" err="1" smtClean="0">
                <a:latin typeface="Consolas"/>
                <a:cs typeface="Consolas"/>
              </a:rPr>
              <a:t>Hello.world</a:t>
            </a:r>
            <a:r>
              <a:rPr lang="en-US" sz="2800" dirty="0" smtClean="0">
                <a:latin typeface="Consolas"/>
                <a:cs typeface="Consolas"/>
              </a:rPr>
              <a:t>  </a:t>
            </a:r>
            <a:r>
              <a:rPr lang="en-US" sz="2800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</a:t>
            </a:r>
            <a:r>
              <a:rPr lang="en-US" sz="2800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 Hello World</a:t>
            </a:r>
            <a:endParaRPr lang="en-US" sz="2800" dirty="0" smtClean="0">
              <a:solidFill>
                <a:srgbClr val="7F7F7F"/>
              </a:solidFill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Scala</a:t>
            </a:r>
            <a:r>
              <a:rPr lang="en-US" dirty="0" smtClean="0"/>
              <a:t> is Functional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Class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Lightweight anonymous functions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x:Int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 =&gt; </a:t>
            </a: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x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+ 1</a:t>
            </a:r>
          </a:p>
          <a:p>
            <a:pPr>
              <a:buNone/>
            </a:pPr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Calling the anonymous function</a:t>
            </a:r>
          </a:p>
          <a:p>
            <a:pPr>
              <a:buNone/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plusOne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(x:Int) =&gt; x + 1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plusOne(5)  </a:t>
            </a:r>
            <a:r>
              <a:rPr lang="en-US" dirty="0" err="1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 6</a:t>
            </a:r>
          </a:p>
          <a:p>
            <a:pPr>
              <a:buNone/>
            </a:pPr>
            <a:endParaRPr lang="en-US" dirty="0" smtClean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</a:rPr>
              <a:t>// </a:t>
            </a:r>
            <a:r>
              <a:rPr lang="en-US" dirty="0" err="1" smtClean="0">
                <a:solidFill>
                  <a:srgbClr val="008000"/>
                </a:solidFill>
              </a:rPr>
              <a:t>plusFoo</a:t>
            </a:r>
            <a:r>
              <a:rPr lang="en-US" dirty="0" smtClean="0">
                <a:solidFill>
                  <a:srgbClr val="008000"/>
                </a:solidFill>
              </a:rPr>
              <a:t> can reference any </a:t>
            </a:r>
            <a:r>
              <a:rPr lang="en-US" b="1" dirty="0" smtClean="0">
                <a:solidFill>
                  <a:srgbClr val="008000"/>
                </a:solidFill>
              </a:rPr>
              <a:t>val</a:t>
            </a:r>
            <a:r>
              <a:rPr lang="en-US" dirty="0" smtClean="0">
                <a:solidFill>
                  <a:srgbClr val="008000"/>
                </a:solidFill>
              </a:rPr>
              <a:t>ues/</a:t>
            </a:r>
            <a:r>
              <a:rPr lang="en-US" b="1" dirty="0" smtClean="0">
                <a:solidFill>
                  <a:srgbClr val="008000"/>
                </a:solidFill>
              </a:rPr>
              <a:t>var</a:t>
            </a:r>
            <a:r>
              <a:rPr lang="en-US" dirty="0" smtClean="0">
                <a:solidFill>
                  <a:srgbClr val="008000"/>
                </a:solidFill>
              </a:rPr>
              <a:t>iables in scope</a:t>
            </a:r>
          </a:p>
          <a:p>
            <a:pPr>
              <a:buNone/>
            </a:pPr>
            <a:r>
              <a:rPr lang="en-US" b="1" dirty="0" err="1" smtClean="0"/>
              <a:t>var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foo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= 1</a:t>
            </a:r>
          </a:p>
          <a:p>
            <a:pPr>
              <a:buNone/>
            </a:pPr>
            <a:r>
              <a:rPr lang="en-US" b="1" dirty="0" err="1" smtClean="0"/>
              <a:t>val</a:t>
            </a:r>
            <a:r>
              <a:rPr lang="en-US" dirty="0" smtClean="0"/>
              <a:t> </a:t>
            </a:r>
            <a:r>
              <a:rPr lang="en-US" dirty="0" err="1" smtClean="0"/>
              <a:t>plusFoo</a:t>
            </a:r>
            <a:r>
              <a:rPr lang="en-US" dirty="0" smtClean="0"/>
              <a:t> = (</a:t>
            </a:r>
            <a:r>
              <a:rPr lang="en-US" dirty="0" err="1" smtClean="0"/>
              <a:t>x:Int</a:t>
            </a:r>
            <a:r>
              <a:rPr lang="en-US" dirty="0" smtClean="0"/>
              <a:t>) =&gt; </a:t>
            </a:r>
            <a:r>
              <a:rPr lang="en-US" dirty="0" err="1" smtClean="0"/>
              <a:t>x</a:t>
            </a:r>
            <a:r>
              <a:rPr lang="en-US" dirty="0" smtClean="0"/>
              <a:t> + </a:t>
            </a:r>
            <a:r>
              <a:rPr lang="en-US" b="1" dirty="0" err="1" smtClean="0">
                <a:solidFill>
                  <a:srgbClr val="FF0000"/>
                </a:solidFill>
              </a:rPr>
              <a:t>foo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plusFoo(5)    </a:t>
            </a:r>
            <a:r>
              <a:rPr lang="en-US" dirty="0" err="1" smtClean="0">
                <a:solidFill>
                  <a:srgbClr val="7F7F7F"/>
                </a:solidFill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sym typeface="Wingdings"/>
              </a:rPr>
              <a:t>  6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</a:rPr>
              <a:t>// Changing </a:t>
            </a:r>
            <a:r>
              <a:rPr lang="en-US" dirty="0" err="1" smtClean="0">
                <a:solidFill>
                  <a:srgbClr val="008000"/>
                </a:solidFill>
              </a:rPr>
              <a:t>foo</a:t>
            </a:r>
            <a:r>
              <a:rPr lang="en-US" dirty="0" smtClean="0">
                <a:solidFill>
                  <a:srgbClr val="008000"/>
                </a:solidFill>
              </a:rPr>
              <a:t> changes the return value of </a:t>
            </a:r>
            <a:r>
              <a:rPr lang="en-US" dirty="0" err="1" smtClean="0">
                <a:solidFill>
                  <a:srgbClr val="008000"/>
                </a:solidFill>
              </a:rPr>
              <a:t>plusFoo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foo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= 5</a:t>
            </a:r>
          </a:p>
          <a:p>
            <a:pPr>
              <a:buNone/>
            </a:pPr>
            <a:r>
              <a:rPr lang="en-US" dirty="0" smtClean="0"/>
              <a:t>plusFoo(5)    </a:t>
            </a:r>
            <a:r>
              <a:rPr lang="en-US" dirty="0" err="1" smtClean="0">
                <a:solidFill>
                  <a:srgbClr val="7F7F7F"/>
                </a:solidFill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sym typeface="Wingdings"/>
              </a:rPr>
              <a:t>  10</a:t>
            </a: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Higher Order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353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en-US" sz="2353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353" dirty="0" err="1" smtClean="0">
                <a:latin typeface="Consolas" pitchFamily="49" charset="0"/>
                <a:cs typeface="Consolas" pitchFamily="49" charset="0"/>
              </a:rPr>
              <a:t>plusOne</a:t>
            </a:r>
            <a:r>
              <a:rPr lang="en-US" sz="2353" dirty="0" smtClean="0">
                <a:latin typeface="Consolas" pitchFamily="49" charset="0"/>
                <a:cs typeface="Consolas" pitchFamily="49" charset="0"/>
              </a:rPr>
              <a:t> = (</a:t>
            </a:r>
            <a:r>
              <a:rPr lang="en-US" sz="2353" dirty="0" err="1" smtClean="0">
                <a:latin typeface="Consolas" pitchFamily="49" charset="0"/>
                <a:cs typeface="Consolas" pitchFamily="49" charset="0"/>
              </a:rPr>
              <a:t>x:Int</a:t>
            </a:r>
            <a:r>
              <a:rPr lang="en-US" sz="2353" dirty="0" smtClean="0">
                <a:latin typeface="Consolas" pitchFamily="49" charset="0"/>
                <a:cs typeface="Consolas" pitchFamily="49" charset="0"/>
              </a:rPr>
              <a:t>) =&gt; </a:t>
            </a:r>
            <a:r>
              <a:rPr lang="en-US" sz="2353" dirty="0" err="1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sz="2353" dirty="0" smtClean="0">
                <a:latin typeface="Consolas" pitchFamily="49" charset="0"/>
                <a:cs typeface="Consolas" pitchFamily="49" charset="0"/>
              </a:rPr>
              <a:t> + 1</a:t>
            </a:r>
          </a:p>
          <a:p>
            <a:pPr>
              <a:buNone/>
            </a:pPr>
            <a:r>
              <a:rPr lang="en-US" sz="2353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en-US" sz="2353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353" dirty="0" err="1" smtClean="0">
                <a:latin typeface="Consolas" pitchFamily="49" charset="0"/>
                <a:cs typeface="Consolas" pitchFamily="49" charset="0"/>
              </a:rPr>
              <a:t>nums</a:t>
            </a:r>
            <a:r>
              <a:rPr lang="en-US" sz="2353" dirty="0" smtClean="0">
                <a:latin typeface="Consolas" pitchFamily="49" charset="0"/>
                <a:cs typeface="Consolas" pitchFamily="49" charset="0"/>
              </a:rPr>
              <a:t> = List(1,2,3)</a:t>
            </a:r>
          </a:p>
          <a:p>
            <a:pPr>
              <a:buNone/>
            </a:pPr>
            <a:endParaRPr lang="en-US" dirty="0" smtClean="0">
              <a:solidFill>
                <a:srgbClr val="008000"/>
              </a:solidFill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map takes a function: </a:t>
            </a:r>
            <a:r>
              <a:rPr lang="en-US" dirty="0" err="1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 =&gt; T</a:t>
            </a:r>
          </a:p>
          <a:p>
            <a:pPr>
              <a:buNone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nums.map(</a:t>
            </a: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plusOne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   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  <a:sym typeface="Wingdings"/>
              </a:rPr>
              <a:t>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  <a:sym typeface="Wingdings"/>
              </a:rPr>
              <a:t>  List(2,3,4)</a:t>
            </a:r>
          </a:p>
          <a:p>
            <a:pPr>
              <a:buNone/>
            </a:pPr>
            <a:endParaRPr lang="en-US" dirty="0" smtClean="0">
              <a:latin typeface="Consolas" pitchFamily="49" charset="0"/>
              <a:cs typeface="Consolas" pitchFamily="49" charset="0"/>
              <a:sym typeface="Wingdings"/>
            </a:endParaRPr>
          </a:p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  <a:sym typeface="Wingdings"/>
              </a:rPr>
              <a:t>// Inline Anonymous</a:t>
            </a:r>
          </a:p>
          <a:p>
            <a:pPr>
              <a:buNone/>
            </a:pPr>
            <a:r>
              <a:rPr lang="en-US" dirty="0" err="1" smtClean="0">
                <a:latin typeface="Consolas" pitchFamily="49" charset="0"/>
                <a:cs typeface="Consolas" pitchFamily="49" charset="0"/>
                <a:sym typeface="Wingdings"/>
              </a:rPr>
              <a:t>nums.map(</a:t>
            </a: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x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 =&gt; </a:t>
            </a: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x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 + 1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)  </a:t>
            </a:r>
            <a:r>
              <a:rPr lang="en-US" dirty="0" err="1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/>
              </a:rPr>
              <a:t>  List(2,3,4)</a:t>
            </a:r>
          </a:p>
          <a:p>
            <a:pPr>
              <a:buNone/>
            </a:pPr>
            <a:endParaRPr lang="en-US" dirty="0" smtClean="0">
              <a:latin typeface="Consolas" pitchFamily="49" charset="0"/>
              <a:cs typeface="Consolas" pitchFamily="49" charset="0"/>
              <a:sym typeface="Wingdings"/>
            </a:endParaRPr>
          </a:p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  <a:sym typeface="Wingdings"/>
              </a:rPr>
              <a:t>// Short form</a:t>
            </a:r>
          </a:p>
          <a:p>
            <a:pPr>
              <a:buNone/>
            </a:pPr>
            <a:r>
              <a:rPr lang="en-US" dirty="0" err="1" smtClean="0">
                <a:latin typeface="Consolas" pitchFamily="49" charset="0"/>
                <a:cs typeface="Consolas" pitchFamily="49" charset="0"/>
                <a:sym typeface="Wingdings"/>
              </a:rPr>
              <a:t>nums.map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_ + 1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)       </a:t>
            </a:r>
            <a:r>
              <a:rPr lang="en-US" dirty="0" err="1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/>
              </a:rPr>
              <a:t>  List(2,3,4)</a:t>
            </a:r>
          </a:p>
          <a:p>
            <a:pPr>
              <a:buNone/>
            </a:pPr>
            <a:endParaRPr lang="en-US" dirty="0" smtClean="0">
              <a:latin typeface="Consolas" pitchFamily="49" charset="0"/>
              <a:cs typeface="Consolas" pitchFamily="49" charset="0"/>
              <a:sym typeface="Wingdings"/>
            </a:endParaRPr>
          </a:p>
          <a:p>
            <a:pPr>
              <a:buNone/>
            </a:pPr>
            <a:endParaRPr lang="en-US" dirty="0" smtClean="0">
              <a:solidFill>
                <a:srgbClr val="008000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Higher Order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595" b="1" dirty="0" err="1" smtClean="0">
                <a:latin typeface="Consolas"/>
                <a:cs typeface="Consolas"/>
              </a:rPr>
              <a:t>val</a:t>
            </a:r>
            <a:r>
              <a:rPr lang="en-US" sz="2595" dirty="0" smtClean="0">
                <a:latin typeface="Consolas"/>
                <a:cs typeface="Consolas"/>
              </a:rPr>
              <a:t> </a:t>
            </a:r>
            <a:r>
              <a:rPr lang="en-US" sz="2595" dirty="0" err="1" smtClean="0">
                <a:latin typeface="Consolas"/>
                <a:cs typeface="Consolas"/>
              </a:rPr>
              <a:t>nums</a:t>
            </a:r>
            <a:r>
              <a:rPr lang="en-US" sz="2595" dirty="0" smtClean="0">
                <a:latin typeface="Consolas"/>
                <a:cs typeface="Consolas"/>
              </a:rPr>
              <a:t> = List(1,2,3,4)</a:t>
            </a: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// A few more examples for List class</a:t>
            </a:r>
          </a:p>
          <a:p>
            <a:pPr>
              <a:buNone/>
            </a:pPr>
            <a:r>
              <a:rPr lang="en-US" dirty="0" err="1" smtClean="0">
                <a:latin typeface="Consolas"/>
                <a:cs typeface="Consolas"/>
              </a:rPr>
              <a:t>nums.exists</a:t>
            </a:r>
            <a:r>
              <a:rPr lang="en-US" dirty="0" smtClean="0">
                <a:latin typeface="Consolas"/>
                <a:cs typeface="Consolas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</a:rPr>
              <a:t>_ == 2</a:t>
            </a:r>
            <a:r>
              <a:rPr lang="en-US" dirty="0" smtClean="0">
                <a:latin typeface="Consolas"/>
                <a:cs typeface="Consolas"/>
              </a:rPr>
              <a:t>)       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 true</a:t>
            </a:r>
          </a:p>
          <a:p>
            <a:pPr>
              <a:buNone/>
            </a:pPr>
            <a:r>
              <a:rPr lang="en-US" dirty="0" err="1" smtClean="0">
                <a:latin typeface="Consolas"/>
                <a:cs typeface="Consolas"/>
                <a:sym typeface="Wingdings"/>
              </a:rPr>
              <a:t>nums.find</a:t>
            </a:r>
            <a:r>
              <a:rPr lang="en-US" dirty="0" smtClean="0">
                <a:latin typeface="Consolas"/>
                <a:cs typeface="Consolas"/>
                <a:sym typeface="Wingdings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  <a:sym typeface="Wingdings"/>
              </a:rPr>
              <a:t>_ == 2</a:t>
            </a:r>
            <a:r>
              <a:rPr lang="en-US" dirty="0" smtClean="0">
                <a:latin typeface="Consolas"/>
                <a:cs typeface="Consolas"/>
                <a:sym typeface="Wingdings"/>
              </a:rPr>
              <a:t>)         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 Some(2)</a:t>
            </a:r>
          </a:p>
          <a:p>
            <a:pPr>
              <a:buNone/>
            </a:pPr>
            <a:r>
              <a:rPr lang="en-US" dirty="0" err="1" smtClean="0">
                <a:latin typeface="Consolas"/>
                <a:cs typeface="Consolas"/>
                <a:sym typeface="Wingdings"/>
              </a:rPr>
              <a:t>nums.indexWhere</a:t>
            </a:r>
            <a:r>
              <a:rPr lang="en-US" dirty="0" smtClean="0">
                <a:latin typeface="Consolas"/>
                <a:cs typeface="Consolas"/>
                <a:sym typeface="Wingdings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  <a:sym typeface="Wingdings"/>
              </a:rPr>
              <a:t>_ == 2</a:t>
            </a:r>
            <a:r>
              <a:rPr lang="en-US" dirty="0" smtClean="0">
                <a:latin typeface="Consolas"/>
                <a:cs typeface="Consolas"/>
                <a:sym typeface="Wingdings"/>
              </a:rPr>
              <a:t>)   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 1</a:t>
            </a:r>
          </a:p>
          <a:p>
            <a:pPr>
              <a:buNone/>
            </a:pPr>
            <a:r>
              <a:rPr lang="en-US" dirty="0" err="1" smtClean="0">
                <a:latin typeface="Consolas"/>
                <a:cs typeface="Consolas"/>
                <a:sym typeface="Wingdings"/>
              </a:rPr>
              <a:t>nums.reduceLeft</a:t>
            </a:r>
            <a:r>
              <a:rPr lang="en-US" dirty="0" smtClean="0">
                <a:latin typeface="Consolas"/>
                <a:cs typeface="Consolas"/>
                <a:sym typeface="Wingdings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  <a:sym typeface="Wingdings"/>
              </a:rPr>
              <a:t>_ + _</a:t>
            </a:r>
            <a:r>
              <a:rPr lang="en-US" dirty="0" smtClean="0">
                <a:latin typeface="Consolas"/>
                <a:cs typeface="Consolas"/>
                <a:sym typeface="Wingdings"/>
              </a:rPr>
              <a:t>)    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 10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  <a:sym typeface="Wingdings"/>
              </a:rPr>
              <a:t>nums.foldLeft(100)(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  <a:sym typeface="Wingdings"/>
              </a:rPr>
              <a:t>_ + _</a:t>
            </a:r>
            <a:r>
              <a:rPr lang="en-US" dirty="0" smtClean="0">
                <a:latin typeface="Consolas"/>
                <a:cs typeface="Consolas"/>
                <a:sym typeface="Wingdings"/>
              </a:rPr>
              <a:t>) 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 110</a:t>
            </a:r>
          </a:p>
          <a:p>
            <a:pPr>
              <a:buNone/>
            </a:pPr>
            <a:endParaRPr lang="en-US" dirty="0" smtClean="0">
              <a:latin typeface="Consolas"/>
              <a:cs typeface="Consolas"/>
              <a:sym typeface="Wingdings"/>
            </a:endParaRPr>
          </a:p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  <a:sym typeface="Wingdings"/>
              </a:rPr>
              <a:t>// Many more in collections library</a:t>
            </a:r>
          </a:p>
          <a:p>
            <a:pPr>
              <a:buNone/>
            </a:pPr>
            <a:endParaRPr lang="en-US" dirty="0" smtClean="0">
              <a:latin typeface="Consolas"/>
              <a:cs typeface="Consolas"/>
              <a:sym typeface="Wingding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Higher Order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functions as parameters</a:t>
            </a:r>
            <a:endParaRPr lang="en-US" dirty="0" smtClean="0">
              <a:latin typeface="Consolas" pitchFamily="49" charset="0"/>
              <a:cs typeface="Consolas" pitchFamily="49" charset="0"/>
              <a:sym typeface="Wingdings"/>
            </a:endParaRPr>
          </a:p>
          <a:p>
            <a:pPr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  <a:sym typeface="Wingdings"/>
              </a:rPr>
              <a:t>def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  <a:sym typeface="Wingdings"/>
              </a:rPr>
              <a:t>call(</a:t>
            </a: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f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: </a:t>
            </a: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Int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 =&gt; </a:t>
            </a: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) =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f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(1)</a:t>
            </a:r>
          </a:p>
          <a:p>
            <a:pPr>
              <a:buNone/>
            </a:pPr>
            <a:endParaRPr lang="en-US" dirty="0" smtClean="0">
              <a:latin typeface="Consolas" pitchFamily="49" charset="0"/>
              <a:cs typeface="Consolas" pitchFamily="49" charset="0"/>
              <a:sym typeface="Wingdings"/>
            </a:endParaRPr>
          </a:p>
          <a:p>
            <a:pPr>
              <a:buNone/>
            </a:pPr>
            <a:endParaRPr lang="en-US" dirty="0" smtClean="0">
              <a:latin typeface="Consolas" pitchFamily="49" charset="0"/>
              <a:cs typeface="Consolas" pitchFamily="49" charset="0"/>
              <a:sym typeface="Wingdings"/>
            </a:endParaRPr>
          </a:p>
          <a:p>
            <a:pPr>
              <a:buNone/>
            </a:pPr>
            <a:r>
              <a:rPr lang="en-US" dirty="0" err="1" smtClean="0">
                <a:latin typeface="Consolas" pitchFamily="49" charset="0"/>
                <a:cs typeface="Consolas" pitchFamily="49" charset="0"/>
                <a:sym typeface="Wingdings"/>
              </a:rPr>
              <a:t>call(</a:t>
            </a: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plusOne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)    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  <a:sym typeface="Wingdings"/>
              </a:rPr>
              <a:t>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  <a:sym typeface="Wingdings"/>
              </a:rPr>
              <a:t>  2</a:t>
            </a:r>
          </a:p>
          <a:p>
            <a:pPr>
              <a:buNone/>
            </a:pPr>
            <a:r>
              <a:rPr lang="en-US" dirty="0" err="1" smtClean="0">
                <a:latin typeface="Consolas" pitchFamily="49" charset="0"/>
                <a:cs typeface="Consolas" pitchFamily="49" charset="0"/>
                <a:sym typeface="Wingdings"/>
              </a:rPr>
              <a:t>call(</a:t>
            </a: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x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 =&gt; </a:t>
            </a: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x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 + 1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) 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  <a:sym typeface="Wingdings"/>
              </a:rPr>
              <a:t>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  <a:sym typeface="Wingdings"/>
              </a:rPr>
              <a:t>  2</a:t>
            </a:r>
            <a:endParaRPr lang="en-US" dirty="0" smtClean="0">
              <a:latin typeface="Consolas" pitchFamily="49" charset="0"/>
              <a:cs typeface="Consolas" pitchFamily="49" charset="0"/>
              <a:sym typeface="Wingdings"/>
            </a:endParaRP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call(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_ + 1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)       </a:t>
            </a:r>
            <a:r>
              <a:rPr lang="en-US" dirty="0" err="1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/>
              </a:rPr>
              <a:t> 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vs. Static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457199"/>
          </a:xfrm>
        </p:spPr>
        <p:txBody>
          <a:bodyPr anchor="t">
            <a:normAutofit lnSpcReduction="10000"/>
          </a:bodyPr>
          <a:lstStyle/>
          <a:p>
            <a:r>
              <a:rPr lang="en-US" dirty="0" smtClean="0"/>
              <a:t>Dynamic (Ruby)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" y="1905000"/>
            <a:ext cx="4040188" cy="42211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Concise</a:t>
            </a:r>
          </a:p>
          <a:p>
            <a:r>
              <a:rPr lang="en-US" sz="2600" dirty="0" smtClean="0"/>
              <a:t>Scriptable</a:t>
            </a:r>
          </a:p>
          <a:p>
            <a:r>
              <a:rPr lang="en-US" sz="2600" b="1" dirty="0" smtClean="0"/>
              <a:t>R</a:t>
            </a:r>
            <a:r>
              <a:rPr lang="en-US" sz="2600" dirty="0" smtClean="0"/>
              <a:t>ead-</a:t>
            </a:r>
            <a:r>
              <a:rPr lang="en-US" sz="2600" b="1" dirty="0" err="1" smtClean="0"/>
              <a:t>E</a:t>
            </a:r>
            <a:r>
              <a:rPr lang="en-US" sz="2600" dirty="0" err="1" smtClean="0"/>
              <a:t>val</a:t>
            </a:r>
            <a:r>
              <a:rPr lang="en-US" sz="2600" dirty="0" smtClean="0"/>
              <a:t>-</a:t>
            </a:r>
            <a:r>
              <a:rPr lang="en-US" sz="2600" b="1" dirty="0" smtClean="0"/>
              <a:t>P</a:t>
            </a:r>
            <a:r>
              <a:rPr lang="en-US" sz="2600" dirty="0" smtClean="0"/>
              <a:t>rint </a:t>
            </a:r>
            <a:r>
              <a:rPr lang="en-US" sz="2600" b="1" dirty="0" smtClean="0"/>
              <a:t>L</a:t>
            </a:r>
            <a:r>
              <a:rPr lang="en-US" sz="2600" dirty="0" smtClean="0"/>
              <a:t>oop (</a:t>
            </a:r>
            <a:r>
              <a:rPr lang="en-US" sz="2600" dirty="0" err="1" smtClean="0"/>
              <a:t>irb</a:t>
            </a:r>
            <a:r>
              <a:rPr lang="en-US" sz="2600" dirty="0" smtClean="0"/>
              <a:t>)</a:t>
            </a:r>
          </a:p>
          <a:p>
            <a:r>
              <a:rPr lang="en-US" sz="2600" dirty="0" smtClean="0"/>
              <a:t>Higher Order Functions</a:t>
            </a:r>
          </a:p>
          <a:p>
            <a:r>
              <a:rPr lang="en-US" sz="2600" dirty="0" smtClean="0"/>
              <a:t>Extend existing classes</a:t>
            </a:r>
          </a:p>
          <a:p>
            <a:r>
              <a:rPr lang="en-US" sz="2600" dirty="0" smtClean="0"/>
              <a:t>Duck Typing</a:t>
            </a:r>
          </a:p>
          <a:p>
            <a:r>
              <a:rPr lang="en-US" sz="2600" dirty="0" err="1" smtClean="0"/>
              <a:t>method_missing</a:t>
            </a:r>
            <a:endParaRPr lang="en-US" sz="2600" dirty="0" smtClean="0"/>
          </a:p>
          <a:p>
            <a:endParaRPr lang="en-US" sz="2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45025" y="1371601"/>
            <a:ext cx="4041775" cy="457199"/>
          </a:xfrm>
        </p:spPr>
        <p:txBody>
          <a:bodyPr anchor="t">
            <a:normAutofit lnSpcReduction="10000"/>
          </a:bodyPr>
          <a:lstStyle/>
          <a:p>
            <a:r>
              <a:rPr lang="en-US" dirty="0" smtClean="0"/>
              <a:t>Static (Java)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1905000"/>
            <a:ext cx="4041775" cy="42211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Better IDE Support</a:t>
            </a:r>
          </a:p>
          <a:p>
            <a:r>
              <a:rPr lang="en-US" sz="2600" dirty="0" smtClean="0"/>
              <a:t>Fewer Tests</a:t>
            </a:r>
          </a:p>
          <a:p>
            <a:r>
              <a:rPr lang="en-US" sz="2600" dirty="0" smtClean="0"/>
              <a:t>Documentation</a:t>
            </a:r>
          </a:p>
          <a:p>
            <a:r>
              <a:rPr lang="en-US" sz="2600" dirty="0" smtClean="0"/>
              <a:t>Open Source </a:t>
            </a:r>
            <a:r>
              <a:rPr lang="en-US" sz="2600" dirty="0" err="1" smtClean="0"/>
              <a:t>Libs</a:t>
            </a:r>
            <a:endParaRPr lang="en-US" sz="2600" dirty="0" smtClean="0"/>
          </a:p>
          <a:p>
            <a:r>
              <a:rPr lang="en-US" sz="2600" dirty="0" smtClean="0"/>
              <a:t>Performance</a:t>
            </a:r>
          </a:p>
          <a:p>
            <a:r>
              <a:rPr lang="en-US" sz="2600" dirty="0" smtClean="0"/>
              <a:t>JVM Tools (</a:t>
            </a:r>
            <a:r>
              <a:rPr lang="en-US" sz="2600" dirty="0" err="1" smtClean="0"/>
              <a:t>VisualVM</a:t>
            </a:r>
            <a:r>
              <a:rPr lang="en-US" sz="2600" dirty="0" smtClean="0"/>
              <a:t>)</a:t>
            </a:r>
          </a:p>
          <a:p>
            <a:r>
              <a:rPr lang="en-US" sz="2600" dirty="0" smtClean="0"/>
              <a:t>True Multi-threading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Higher Order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functions as parameters</a:t>
            </a:r>
            <a:endParaRPr lang="en-US" dirty="0" smtClean="0">
              <a:latin typeface="Consolas" pitchFamily="49" charset="0"/>
              <a:cs typeface="Consolas" pitchFamily="49" charset="0"/>
              <a:sym typeface="Wingdings"/>
            </a:endParaRPr>
          </a:p>
          <a:p>
            <a:pPr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  <a:sym typeface="Wingdings"/>
              </a:rPr>
              <a:t>def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  <a:sym typeface="Wingdings"/>
              </a:rPr>
              <a:t>each(xs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: </a:t>
            </a:r>
            <a:r>
              <a:rPr lang="en-US" dirty="0" err="1" smtClean="0">
                <a:latin typeface="Consolas" pitchFamily="49" charset="0"/>
                <a:cs typeface="Consolas" pitchFamily="49" charset="0"/>
                <a:sym typeface="Wingdings"/>
              </a:rPr>
              <a:t>List[Int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],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fun: </a:t>
            </a: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Int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 =&gt; Unit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)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  <a:sym typeface="Wingdings"/>
              </a:rPr>
              <a:t>if(!xs.isEmpty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)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  <a:sym typeface="Wingdings"/>
              </a:rPr>
              <a:t>fun(xs.head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  <a:sym typeface="Wingdings"/>
              </a:rPr>
              <a:t>each(xs.tail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, fun)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 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}</a:t>
            </a:r>
          </a:p>
          <a:p>
            <a:pPr>
              <a:buNone/>
            </a:pPr>
            <a:endParaRPr lang="en-US" dirty="0" smtClean="0">
              <a:latin typeface="Consolas" pitchFamily="49" charset="0"/>
              <a:cs typeface="Consolas" pitchFamily="49" charset="0"/>
              <a:sym typeface="Wingdings"/>
            </a:endParaRP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each(List(1,2,3), </a:t>
            </a:r>
            <a:r>
              <a:rPr lang="en-US" dirty="0" err="1" smtClean="0">
                <a:latin typeface="Consolas" pitchFamily="49" charset="0"/>
                <a:cs typeface="Consolas" pitchFamily="49" charset="0"/>
                <a:sym typeface="Wingdings"/>
              </a:rPr>
              <a:t>println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   </a:t>
            </a:r>
            <a:r>
              <a:rPr lang="en-US" dirty="0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/>
              </a:rPr>
              <a:t> </a:t>
            </a:r>
            <a:r>
              <a:rPr lang="en-US" dirty="0" err="1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/>
              </a:rPr>
              <a:t>  1</a:t>
            </a:r>
          </a:p>
          <a:p>
            <a:pPr>
              <a:buNone/>
            </a:pPr>
            <a:r>
              <a:rPr lang="en-US" dirty="0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/>
              </a:rPr>
              <a:t>    </a:t>
            </a:r>
            <a:r>
              <a:rPr lang="en-US" dirty="0" err="1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/>
              </a:rPr>
              <a:t>  2</a:t>
            </a:r>
          </a:p>
          <a:p>
            <a:pPr>
              <a:buNone/>
            </a:pPr>
            <a:r>
              <a:rPr lang="en-US" dirty="0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/>
              </a:rPr>
              <a:t>    </a:t>
            </a:r>
            <a:r>
              <a:rPr lang="en-US" dirty="0" err="1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/>
              </a:rPr>
              <a:t>  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Higher Order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More complex example with </a:t>
            </a:r>
            <a:r>
              <a:rPr lang="en-US" b="1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generics</a:t>
            </a:r>
            <a:r>
              <a:rPr lang="en-US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 &amp; </a:t>
            </a:r>
            <a:r>
              <a:rPr lang="en-US" b="1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pattern</a:t>
            </a:r>
            <a:r>
              <a:rPr lang="en-US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matching</a:t>
            </a:r>
            <a:endParaRPr lang="en-US" b="1" dirty="0" smtClean="0">
              <a:latin typeface="Consolas" pitchFamily="49" charset="0"/>
              <a:cs typeface="Consolas" pitchFamily="49" charset="0"/>
              <a:sym typeface="Wingdings"/>
            </a:endParaRPr>
          </a:p>
          <a:p>
            <a:pPr>
              <a:buNone/>
            </a:pPr>
            <a:endParaRPr lang="en-US" dirty="0" smtClean="0">
              <a:latin typeface="Consolas" pitchFamily="49" charset="0"/>
              <a:cs typeface="Consolas" pitchFamily="49" charset="0"/>
              <a:sym typeface="Wingdings"/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@</a:t>
            </a:r>
            <a:r>
              <a:rPr lang="en-US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tailrec</a:t>
            </a:r>
            <a:endParaRPr lang="en-US" dirty="0" smtClean="0">
              <a:solidFill>
                <a:srgbClr val="FF0000"/>
              </a:solidFill>
              <a:latin typeface="Consolas" pitchFamily="49" charset="0"/>
              <a:cs typeface="Consolas" pitchFamily="49" charset="0"/>
              <a:sym typeface="Wingdings"/>
            </a:endParaRPr>
          </a:p>
          <a:p>
            <a:pPr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  <a:sym typeface="Wingdings"/>
              </a:rPr>
              <a:t>def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  <a:sym typeface="Wingdings"/>
              </a:rPr>
              <a:t>each[T](xs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: </a:t>
            </a:r>
            <a:r>
              <a:rPr lang="en-US" dirty="0" err="1" smtClean="0">
                <a:latin typeface="Consolas" pitchFamily="49" charset="0"/>
                <a:cs typeface="Consolas" pitchFamily="49" charset="0"/>
                <a:sym typeface="Wingdings"/>
              </a:rPr>
              <a:t>List[T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],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fun: T =&gt; Unit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): Unit = </a:t>
            </a:r>
            <a:r>
              <a:rPr lang="en-US" dirty="0" err="1" smtClean="0">
                <a:latin typeface="Consolas" pitchFamily="49" charset="0"/>
                <a:cs typeface="Consolas" pitchFamily="49" charset="0"/>
                <a:sym typeface="Wingdings"/>
              </a:rPr>
              <a:t>xs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match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case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Nil =&gt;</a:t>
            </a:r>
            <a:endParaRPr lang="en-US" dirty="0" smtClean="0">
              <a:solidFill>
                <a:srgbClr val="008000"/>
              </a:solidFill>
              <a:latin typeface="Consolas" pitchFamily="49" charset="0"/>
              <a:cs typeface="Consolas" pitchFamily="49" charset="0"/>
              <a:sym typeface="Wingdings"/>
            </a:endParaRP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case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head :: tail =&gt; </a:t>
            </a:r>
            <a:r>
              <a:rPr lang="en-US" dirty="0" err="1" smtClean="0">
                <a:latin typeface="Consolas" pitchFamily="49" charset="0"/>
                <a:cs typeface="Consolas" pitchFamily="49" charset="0"/>
                <a:sym typeface="Wingdings"/>
              </a:rPr>
              <a:t>fun(head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); </a:t>
            </a:r>
            <a:r>
              <a:rPr lang="en-US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each(tail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, fun)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}</a:t>
            </a:r>
          </a:p>
          <a:p>
            <a:pPr>
              <a:buNone/>
            </a:pPr>
            <a:endParaRPr lang="en-US" dirty="0" smtClean="0">
              <a:latin typeface="Consolas" pitchFamily="49" charset="0"/>
              <a:cs typeface="Consolas" pitchFamily="49" charset="0"/>
              <a:sym typeface="Wingdings"/>
            </a:endParaRP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each(List(1,2), </a:t>
            </a:r>
            <a:r>
              <a:rPr lang="en-US" dirty="0" err="1" smtClean="0">
                <a:latin typeface="Consolas" pitchFamily="49" charset="0"/>
                <a:cs typeface="Consolas" pitchFamily="49" charset="0"/>
                <a:sym typeface="Wingdings"/>
              </a:rPr>
              <a:t>println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)</a:t>
            </a:r>
          </a:p>
          <a:p>
            <a:pPr>
              <a:buNone/>
            </a:pPr>
            <a:r>
              <a:rPr lang="en-US" dirty="0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/>
              </a:rPr>
              <a:t>    </a:t>
            </a:r>
            <a:r>
              <a:rPr lang="en-US" dirty="0" err="1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/>
              </a:rPr>
              <a:t>  1</a:t>
            </a:r>
          </a:p>
          <a:p>
            <a:pPr>
              <a:buNone/>
            </a:pPr>
            <a:r>
              <a:rPr lang="en-US" dirty="0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/>
              </a:rPr>
              <a:t>    </a:t>
            </a:r>
            <a:r>
              <a:rPr lang="en-US" dirty="0" err="1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/>
              </a:rPr>
              <a:t>  2</a:t>
            </a:r>
          </a:p>
          <a:p>
            <a:pPr>
              <a:buNone/>
            </a:pPr>
            <a:endParaRPr lang="en-US" dirty="0" smtClean="0">
              <a:latin typeface="Consolas" pitchFamily="49" charset="0"/>
              <a:cs typeface="Consolas" pitchFamily="49" charset="0"/>
              <a:sym typeface="Wingdings"/>
            </a:endParaRPr>
          </a:p>
          <a:p>
            <a:pPr>
              <a:buNone/>
            </a:pPr>
            <a:r>
              <a:rPr lang="en-US" dirty="0" err="1" smtClean="0">
                <a:latin typeface="Consolas" pitchFamily="49" charset="0"/>
                <a:cs typeface="Consolas" pitchFamily="49" charset="0"/>
                <a:sym typeface="Wingdings"/>
              </a:rPr>
              <a:t>each(List("foo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", "bar"), </a:t>
            </a:r>
            <a:r>
              <a:rPr lang="en-US" dirty="0" err="1" smtClean="0">
                <a:latin typeface="Consolas" pitchFamily="49" charset="0"/>
                <a:cs typeface="Consolas" pitchFamily="49" charset="0"/>
                <a:sym typeface="Wingdings"/>
              </a:rPr>
              <a:t>println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/>
              </a:rPr>
              <a:t>)</a:t>
            </a:r>
          </a:p>
          <a:p>
            <a:pPr>
              <a:buNone/>
            </a:pPr>
            <a:r>
              <a:rPr lang="en-US" dirty="0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/>
              </a:rPr>
              <a:t>  </a:t>
            </a:r>
            <a:r>
              <a:rPr lang="en-US" dirty="0" err="1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/>
              </a:rPr>
              <a:t>foo</a:t>
            </a:r>
            <a:endParaRPr lang="en-US" dirty="0" smtClean="0">
              <a:solidFill>
                <a:srgbClr val="7F7F7F"/>
              </a:solidFill>
              <a:latin typeface="Consolas" pitchFamily="49" charset="0"/>
              <a:cs typeface="Consolas" pitchFamily="49" charset="0"/>
              <a:sym typeface="Wingdings"/>
            </a:endParaRPr>
          </a:p>
          <a:p>
            <a:pPr>
              <a:buNone/>
            </a:pPr>
            <a:r>
              <a:rPr lang="en-US" dirty="0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/>
              </a:rPr>
              <a:t>    </a:t>
            </a:r>
            <a:r>
              <a:rPr lang="en-US" dirty="0" err="1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 pitchFamily="49" charset="0"/>
                <a:cs typeface="Consolas" pitchFamily="49" charset="0"/>
                <a:sym typeface="Wingdings"/>
              </a:rPr>
              <a:t>  bar</a:t>
            </a:r>
            <a:endParaRPr lang="en-US" dirty="0" smtClean="0">
              <a:solidFill>
                <a:srgbClr val="7F7F7F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latin typeface="Consolas"/>
                <a:cs typeface="Consolas"/>
              </a:rPr>
              <a:t>def </a:t>
            </a:r>
            <a:r>
              <a:rPr lang="en-US" sz="2800" dirty="0" err="1" smtClean="0">
                <a:latin typeface="Consolas"/>
                <a:cs typeface="Consolas"/>
              </a:rPr>
              <a:t>what(any:Any</a:t>
            </a:r>
            <a:r>
              <a:rPr lang="en-US" sz="2800" dirty="0" smtClean="0">
                <a:latin typeface="Consolas"/>
                <a:cs typeface="Consolas"/>
              </a:rPr>
              <a:t>) = any </a:t>
            </a:r>
            <a:r>
              <a:rPr lang="en-US" sz="2800" b="1" dirty="0" smtClean="0">
                <a:solidFill>
                  <a:srgbClr val="FF0000"/>
                </a:solidFill>
                <a:latin typeface="Consolas"/>
                <a:cs typeface="Consolas"/>
              </a:rPr>
              <a:t>match </a:t>
            </a:r>
            <a:r>
              <a:rPr lang="en-US" sz="2800" dirty="0" smtClean="0">
                <a:latin typeface="Consolas"/>
                <a:cs typeface="Consolas"/>
              </a:rPr>
              <a:t>{</a:t>
            </a:r>
          </a:p>
          <a:p>
            <a:pPr>
              <a:buNone/>
            </a:pPr>
            <a:r>
              <a:rPr lang="en-US" sz="2800" dirty="0" smtClean="0">
                <a:latin typeface="Consolas"/>
                <a:cs typeface="Consolas"/>
              </a:rPr>
              <a:t>  </a:t>
            </a:r>
            <a:r>
              <a:rPr lang="en-US" sz="2800" b="1" dirty="0" smtClean="0">
                <a:solidFill>
                  <a:srgbClr val="FF0000"/>
                </a:solidFill>
                <a:latin typeface="Consolas"/>
                <a:cs typeface="Consolas"/>
              </a:rPr>
              <a:t>case</a:t>
            </a:r>
            <a:r>
              <a:rPr lang="en-US" sz="2800" b="1" dirty="0" smtClean="0">
                <a:latin typeface="Consolas"/>
                <a:cs typeface="Consolas"/>
              </a:rPr>
              <a:t> </a:t>
            </a:r>
            <a:r>
              <a:rPr lang="en-US" sz="2800" dirty="0" err="1" smtClean="0">
                <a:latin typeface="Consolas"/>
                <a:cs typeface="Consolas"/>
              </a:rPr>
              <a:t>i:Int</a:t>
            </a:r>
            <a:r>
              <a:rPr lang="en-US" sz="2800" dirty="0" smtClean="0">
                <a:latin typeface="Consolas"/>
                <a:cs typeface="Consolas"/>
              </a:rPr>
              <a:t> =&gt; "It's an </a:t>
            </a:r>
            <a:r>
              <a:rPr lang="en-US" sz="2800" dirty="0" err="1" smtClean="0">
                <a:latin typeface="Consolas"/>
                <a:cs typeface="Consolas"/>
              </a:rPr>
              <a:t>Int</a:t>
            </a:r>
            <a:r>
              <a:rPr lang="en-US" sz="2800" dirty="0" smtClean="0">
                <a:latin typeface="Consolas"/>
                <a:cs typeface="Consolas"/>
              </a:rPr>
              <a:t>"</a:t>
            </a:r>
          </a:p>
          <a:p>
            <a:pPr>
              <a:buNone/>
            </a:pPr>
            <a:r>
              <a:rPr lang="en-US" sz="2800" dirty="0" smtClean="0">
                <a:latin typeface="Consolas"/>
                <a:cs typeface="Consolas"/>
              </a:rPr>
              <a:t>  </a:t>
            </a:r>
            <a:r>
              <a:rPr lang="en-US" sz="2800" b="1" dirty="0" smtClean="0">
                <a:solidFill>
                  <a:srgbClr val="FF0000"/>
                </a:solidFill>
                <a:latin typeface="Consolas"/>
                <a:cs typeface="Consolas"/>
              </a:rPr>
              <a:t>case</a:t>
            </a:r>
            <a:r>
              <a:rPr lang="en-US" sz="2800" b="1" dirty="0" smtClean="0">
                <a:latin typeface="Consolas"/>
                <a:cs typeface="Consolas"/>
              </a:rPr>
              <a:t> </a:t>
            </a:r>
            <a:r>
              <a:rPr lang="en-US" sz="2800" dirty="0" err="1" smtClean="0">
                <a:latin typeface="Consolas"/>
                <a:cs typeface="Consolas"/>
              </a:rPr>
              <a:t>s:String</a:t>
            </a:r>
            <a:r>
              <a:rPr lang="en-US" sz="2800" dirty="0" smtClean="0">
                <a:latin typeface="Consolas"/>
                <a:cs typeface="Consolas"/>
              </a:rPr>
              <a:t> =&gt; "It's a String"</a:t>
            </a:r>
          </a:p>
          <a:p>
            <a:pPr>
              <a:buNone/>
            </a:pPr>
            <a:r>
              <a:rPr lang="en-US" sz="2800" dirty="0" smtClean="0">
                <a:latin typeface="Consolas"/>
                <a:cs typeface="Consolas"/>
              </a:rPr>
              <a:t>  </a:t>
            </a:r>
            <a:r>
              <a:rPr lang="en-US" sz="2800" b="1" dirty="0" smtClean="0">
                <a:solidFill>
                  <a:srgbClr val="FF0000"/>
                </a:solidFill>
                <a:latin typeface="Consolas"/>
                <a:cs typeface="Consolas"/>
              </a:rPr>
              <a:t>case</a:t>
            </a:r>
            <a:r>
              <a:rPr lang="en-US" sz="2800" b="1" dirty="0" smtClean="0">
                <a:latin typeface="Consolas"/>
                <a:cs typeface="Consolas"/>
              </a:rPr>
              <a:t> </a:t>
            </a:r>
            <a:r>
              <a:rPr lang="en-US" sz="2800" dirty="0" smtClean="0">
                <a:latin typeface="Consolas"/>
                <a:cs typeface="Consolas"/>
              </a:rPr>
              <a:t>_ =&gt; "I don't know what it is"</a:t>
            </a:r>
          </a:p>
          <a:p>
            <a:pPr>
              <a:buNone/>
            </a:pPr>
            <a:r>
              <a:rPr lang="en-US" sz="2800" dirty="0" smtClean="0">
                <a:latin typeface="Consolas"/>
                <a:cs typeface="Consolas"/>
              </a:rPr>
              <a:t>}</a:t>
            </a:r>
          </a:p>
          <a:p>
            <a:pPr>
              <a:buNone/>
            </a:pPr>
            <a:endParaRPr lang="en-US" sz="2800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sz="2800" dirty="0" smtClean="0">
                <a:latin typeface="Consolas"/>
                <a:cs typeface="Consolas"/>
              </a:rPr>
              <a:t>what(123)     </a:t>
            </a:r>
            <a:r>
              <a:rPr lang="en-US" sz="2800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</a:t>
            </a:r>
            <a:r>
              <a:rPr lang="en-US" sz="2800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 "It's an </a:t>
            </a:r>
            <a:r>
              <a:rPr lang="en-US" sz="2800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Int</a:t>
            </a:r>
            <a:r>
              <a:rPr lang="en-US" sz="2800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"</a:t>
            </a:r>
          </a:p>
          <a:p>
            <a:pPr>
              <a:buNone/>
            </a:pPr>
            <a:r>
              <a:rPr lang="en-US" sz="2800" dirty="0" err="1" smtClean="0">
                <a:latin typeface="Consolas"/>
                <a:cs typeface="Consolas"/>
                <a:sym typeface="Wingdings"/>
              </a:rPr>
              <a:t>what("hello</a:t>
            </a:r>
            <a:r>
              <a:rPr lang="en-US" sz="2800" dirty="0" smtClean="0">
                <a:latin typeface="Consolas"/>
                <a:cs typeface="Consolas"/>
                <a:sym typeface="Wingdings"/>
              </a:rPr>
              <a:t>") </a:t>
            </a:r>
            <a:r>
              <a:rPr lang="en-US" sz="2800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</a:t>
            </a:r>
            <a:r>
              <a:rPr lang="en-US" sz="2800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 "It's a String"</a:t>
            </a:r>
          </a:p>
          <a:p>
            <a:pPr>
              <a:buNone/>
            </a:pPr>
            <a:r>
              <a:rPr lang="en-US" sz="2800" dirty="0" err="1" smtClean="0">
                <a:latin typeface="Consolas"/>
                <a:cs typeface="Consolas"/>
                <a:sym typeface="Wingdings"/>
              </a:rPr>
              <a:t>what(false</a:t>
            </a:r>
            <a:r>
              <a:rPr lang="en-US" sz="2800" dirty="0" smtClean="0">
                <a:latin typeface="Consolas"/>
                <a:cs typeface="Consolas"/>
                <a:sym typeface="Wingdings"/>
              </a:rPr>
              <a:t>)   </a:t>
            </a:r>
            <a:r>
              <a:rPr lang="en-US" sz="2800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</a:t>
            </a:r>
            <a:r>
              <a:rPr lang="en-US" sz="2800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 "I don't know what it is"</a:t>
            </a:r>
            <a:endParaRPr lang="en-US" sz="2800" dirty="0" smtClean="0">
              <a:solidFill>
                <a:srgbClr val="7F7F7F"/>
              </a:solidFill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err="1" smtClean="0">
                <a:sym typeface="Wingdings"/>
              </a:rPr>
              <a:t>val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nums</a:t>
            </a:r>
            <a:r>
              <a:rPr lang="en-US" dirty="0" smtClean="0">
                <a:sym typeface="Wingdings"/>
              </a:rPr>
              <a:t> = List(1,2,3)</a:t>
            </a:r>
          </a:p>
          <a:p>
            <a:pPr>
              <a:buNone/>
            </a:pPr>
            <a:endParaRPr lang="en-US" b="1" dirty="0" smtClean="0">
              <a:sym typeface="Wingdings"/>
            </a:endParaRPr>
          </a:p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sym typeface="Wingdings"/>
              </a:rPr>
              <a:t>// Pattern matching to create 3 </a:t>
            </a:r>
            <a:r>
              <a:rPr lang="en-US" b="1" dirty="0" err="1" smtClean="0">
                <a:solidFill>
                  <a:srgbClr val="008000"/>
                </a:solidFill>
                <a:sym typeface="Wingdings"/>
              </a:rPr>
              <a:t>val</a:t>
            </a:r>
            <a:r>
              <a:rPr lang="en-US" dirty="0" err="1" smtClean="0">
                <a:solidFill>
                  <a:srgbClr val="008000"/>
                </a:solidFill>
                <a:sym typeface="Wingdings"/>
              </a:rPr>
              <a:t>s</a:t>
            </a:r>
            <a:endParaRPr lang="en-US" dirty="0" smtClean="0">
              <a:solidFill>
                <a:srgbClr val="008000"/>
              </a:solidFill>
              <a:sym typeface="Wingdings"/>
            </a:endParaRPr>
          </a:p>
          <a:p>
            <a:pPr>
              <a:buNone/>
            </a:pPr>
            <a:r>
              <a:rPr lang="en-US" b="1" dirty="0" err="1" smtClean="0">
                <a:sym typeface="Wingdings"/>
              </a:rPr>
              <a:t>val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List(a,b,c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)</a:t>
            </a:r>
            <a:r>
              <a:rPr lang="en-US" dirty="0" smtClean="0">
                <a:sym typeface="Wingdings"/>
              </a:rPr>
              <a:t> = </a:t>
            </a:r>
            <a:r>
              <a:rPr lang="en-US" dirty="0" err="1" smtClean="0">
                <a:sym typeface="Wingdings"/>
              </a:rPr>
              <a:t>nums</a:t>
            </a:r>
            <a:endParaRPr lang="en-US" dirty="0" smtClean="0">
              <a:sym typeface="Wingdings"/>
            </a:endParaRPr>
          </a:p>
          <a:p>
            <a:pPr>
              <a:buNone/>
            </a:pPr>
            <a:endParaRPr lang="en-US" dirty="0" smtClean="0">
              <a:sym typeface="Wingdings"/>
            </a:endParaRPr>
          </a:p>
          <a:p>
            <a:pPr>
              <a:buNone/>
            </a:pPr>
            <a:r>
              <a:rPr lang="en-US" dirty="0" smtClean="0">
                <a:sym typeface="Wingdings"/>
              </a:rPr>
              <a:t>a    </a:t>
            </a:r>
            <a:r>
              <a:rPr lang="en-US" dirty="0" err="1" smtClean="0">
                <a:solidFill>
                  <a:srgbClr val="7F7F7F"/>
                </a:solidFill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sym typeface="Wingdings"/>
              </a:rPr>
              <a:t>  1</a:t>
            </a:r>
          </a:p>
          <a:p>
            <a:pPr>
              <a:buNone/>
            </a:pPr>
            <a:r>
              <a:rPr lang="en-US" dirty="0" err="1" smtClean="0">
                <a:sym typeface="Wingdings"/>
              </a:rPr>
              <a:t>b</a:t>
            </a:r>
            <a:r>
              <a:rPr lang="en-US" dirty="0" smtClean="0">
                <a:sym typeface="Wingdings"/>
              </a:rPr>
              <a:t>    </a:t>
            </a:r>
            <a:r>
              <a:rPr lang="en-US" dirty="0" err="1" smtClean="0">
                <a:solidFill>
                  <a:srgbClr val="7F7F7F"/>
                </a:solidFill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sym typeface="Wingdings"/>
              </a:rPr>
              <a:t>  2</a:t>
            </a:r>
          </a:p>
          <a:p>
            <a:pPr>
              <a:buNone/>
            </a:pPr>
            <a:r>
              <a:rPr lang="en-US" dirty="0" err="1" smtClean="0">
                <a:sym typeface="Wingdings"/>
              </a:rPr>
              <a:t>c</a:t>
            </a:r>
            <a:r>
              <a:rPr lang="en-US" dirty="0" smtClean="0">
                <a:sym typeface="Wingdings"/>
              </a:rPr>
              <a:t>    </a:t>
            </a:r>
            <a:r>
              <a:rPr lang="en-US" dirty="0" err="1" smtClean="0">
                <a:solidFill>
                  <a:srgbClr val="7F7F7F"/>
                </a:solidFill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sym typeface="Wingdings"/>
              </a:rPr>
              <a:t> 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Immutable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Immutable types by default</a:t>
            </a:r>
          </a:p>
          <a:p>
            <a:pPr>
              <a:buNone/>
            </a:pPr>
            <a:r>
              <a:rPr lang="en-US" sz="28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nums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 = Set(1,2,3)</a:t>
            </a:r>
          </a:p>
          <a:p>
            <a:pPr>
              <a:buNone/>
            </a:pPr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nums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+=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 4  </a:t>
            </a:r>
            <a:r>
              <a:rPr lang="en-US" sz="2800" dirty="0" err="1" smtClean="0">
                <a:latin typeface="Consolas" pitchFamily="49" charset="0"/>
                <a:cs typeface="Consolas" pitchFamily="49" charset="0"/>
                <a:sym typeface="Wingdings"/>
              </a:rPr>
              <a:t></a:t>
            </a:r>
            <a:r>
              <a:rPr lang="en-US" sz="2800" dirty="0" smtClean="0">
                <a:latin typeface="Consolas" pitchFamily="49" charset="0"/>
                <a:cs typeface="Consolas" pitchFamily="49" charset="0"/>
                <a:sym typeface="Wingdings"/>
              </a:rPr>
              <a:t>  </a:t>
            </a:r>
            <a:r>
              <a:rPr lang="en-US" sz="2800" dirty="0" err="1" smtClean="0">
                <a:latin typeface="Consolas" pitchFamily="49" charset="0"/>
                <a:cs typeface="Consolas" pitchFamily="49" charset="0"/>
                <a:sym typeface="Wingdings"/>
              </a:rPr>
              <a:t>nums</a:t>
            </a:r>
            <a:r>
              <a:rPr lang="en-US" sz="2800" dirty="0" smtClean="0">
                <a:latin typeface="Consolas" pitchFamily="49" charset="0"/>
                <a:cs typeface="Consolas" pitchFamily="49" charset="0"/>
                <a:sym typeface="Wingdings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=</a:t>
            </a:r>
            <a:r>
              <a:rPr lang="en-US" sz="2800" dirty="0" smtClean="0">
                <a:latin typeface="Consolas" pitchFamily="49" charset="0"/>
                <a:cs typeface="Consolas" pitchFamily="49" charset="0"/>
                <a:sym typeface="Wingdings"/>
              </a:rPr>
              <a:t> nums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.+</a:t>
            </a:r>
            <a:r>
              <a:rPr lang="en-US" sz="2800" dirty="0" smtClean="0">
                <a:latin typeface="Consolas" pitchFamily="49" charset="0"/>
                <a:cs typeface="Consolas" pitchFamily="49" charset="0"/>
                <a:sym typeface="Wingdings"/>
              </a:rPr>
              <a:t>(4)</a:t>
            </a:r>
            <a:endParaRPr lang="en-US" sz="28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sz="28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 Mutable types available</a:t>
            </a:r>
          </a:p>
          <a:p>
            <a:pPr>
              <a:buNone/>
            </a:pP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import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scala.collection.mutable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._</a:t>
            </a:r>
          </a:p>
          <a:p>
            <a:pPr>
              <a:buNone/>
            </a:pPr>
            <a:endParaRPr lang="en-US" sz="2800" b="1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8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nums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 = Set(1,2,3)</a:t>
            </a:r>
          </a:p>
          <a:p>
            <a:pPr>
              <a:buNone/>
            </a:pPr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nums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+=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 4  </a:t>
            </a:r>
            <a:r>
              <a:rPr lang="en-US" sz="2800" dirty="0" err="1" smtClean="0">
                <a:latin typeface="Consolas" pitchFamily="49" charset="0"/>
                <a:cs typeface="Consolas" pitchFamily="49" charset="0"/>
                <a:sym typeface="Wingdings"/>
              </a:rPr>
              <a:t></a:t>
            </a:r>
            <a:r>
              <a:rPr lang="en-US" sz="2800" dirty="0" smtClean="0">
                <a:latin typeface="Consolas" pitchFamily="49" charset="0"/>
                <a:cs typeface="Consolas" pitchFamily="49" charset="0"/>
                <a:sym typeface="Wingdings"/>
              </a:rPr>
              <a:t>  </a:t>
            </a:r>
            <a:r>
              <a:rPr lang="en-US" sz="2800" dirty="0" err="1" smtClean="0">
                <a:latin typeface="Consolas" pitchFamily="49" charset="0"/>
                <a:cs typeface="Consolas" pitchFamily="49" charset="0"/>
                <a:sym typeface="Wingdings"/>
              </a:rPr>
              <a:t>nums</a:t>
            </a:r>
            <a:r>
              <a:rPr lang="en-US" sz="2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/>
              </a:rPr>
              <a:t>.+=</a:t>
            </a:r>
            <a:r>
              <a:rPr lang="en-US" sz="2800" dirty="0" smtClean="0">
                <a:latin typeface="Consolas" pitchFamily="49" charset="0"/>
                <a:cs typeface="Consolas" pitchFamily="49" charset="0"/>
                <a:sym typeface="Wingdings"/>
              </a:rPr>
              <a:t>(4)</a:t>
            </a:r>
            <a:endParaRPr lang="en-US" sz="2800" dirty="0" smtClean="0">
              <a:solidFill>
                <a:srgbClr val="008000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scala.collection</a:t>
            </a:r>
            <a:endParaRPr lang="en-US" dirty="0"/>
          </a:p>
        </p:txBody>
      </p:sp>
      <p:pic>
        <p:nvPicPr>
          <p:cNvPr id="4" name="Content Placeholder 3" descr="collection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749" r="-749"/>
          <a:stretch>
            <a:fillRect/>
          </a:stretch>
        </p:blipFill>
        <p:spPr>
          <a:xfrm>
            <a:off x="-685800" y="1295400"/>
            <a:ext cx="8686800" cy="48307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scala.collection.immutable</a:t>
            </a:r>
            <a:endParaRPr lang="en-US" dirty="0"/>
          </a:p>
        </p:txBody>
      </p:sp>
      <p:pic>
        <p:nvPicPr>
          <p:cNvPr id="4" name="Content Placeholder 3" descr="collections.immutabl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15580" r="-15580"/>
          <a:stretch>
            <a:fillRect/>
          </a:stretch>
        </p:blipFill>
        <p:spPr>
          <a:xfrm>
            <a:off x="-762000" y="1219200"/>
            <a:ext cx="10287000" cy="57206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scala.collection.mutable</a:t>
            </a:r>
            <a:endParaRPr lang="en-US" dirty="0"/>
          </a:p>
        </p:txBody>
      </p:sp>
      <p:pic>
        <p:nvPicPr>
          <p:cNvPr id="4" name="Content Placeholder 3" descr="collections.mutabl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6644" r="-6644"/>
          <a:stretch>
            <a:fillRect/>
          </a:stretch>
        </p:blipFill>
        <p:spPr>
          <a:xfrm>
            <a:off x="-914400" y="1128809"/>
            <a:ext cx="10439400" cy="580539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 Use Existing Java Collections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java.util</a:t>
            </a:r>
            <a:endParaRPr lang="en-US" dirty="0" smtClean="0"/>
          </a:p>
          <a:p>
            <a:r>
              <a:rPr lang="en-US" dirty="0" smtClean="0"/>
              <a:t>Apache Commons Collections</a:t>
            </a:r>
          </a:p>
          <a:p>
            <a:r>
              <a:rPr lang="en-US" dirty="0" err="1" smtClean="0"/>
              <a:t>fastutil</a:t>
            </a:r>
            <a:endParaRPr lang="en-US" dirty="0" smtClean="0"/>
          </a:p>
          <a:p>
            <a:r>
              <a:rPr lang="en-US" dirty="0" smtClean="0"/>
              <a:t>Trove</a:t>
            </a:r>
          </a:p>
          <a:p>
            <a:r>
              <a:rPr lang="en-US" dirty="0" smtClean="0"/>
              <a:t>Google Collections</a:t>
            </a:r>
          </a:p>
          <a:p>
            <a:endParaRPr lang="en-US" dirty="0" smtClean="0"/>
          </a:p>
          <a:p>
            <a:r>
              <a:rPr lang="en-US" dirty="0" err="1" smtClean="0"/>
              <a:t>scala.collection.JavaConversion</a:t>
            </a:r>
            <a:r>
              <a:rPr lang="en-US" dirty="0" smtClean="0"/>
              <a:t> available to convert to and from </a:t>
            </a:r>
            <a:r>
              <a:rPr lang="en-US" dirty="0" err="1" smtClean="0"/>
              <a:t>java.util</a:t>
            </a:r>
            <a:r>
              <a:rPr lang="en-US" dirty="0" smtClean="0"/>
              <a:t> Interfaces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Scala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Dynamic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(Okay not really, but it has lots of features typically only found in Dynamic languages)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err="1" smtClean="0"/>
              <a:t>Scala</a:t>
            </a:r>
            <a:endParaRPr lang="en-US" sz="6000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" y="1905000"/>
            <a:ext cx="4040188" cy="4221163"/>
          </a:xfrm>
        </p:spPr>
        <p:txBody>
          <a:bodyPr>
            <a:normAutofit/>
          </a:bodyPr>
          <a:lstStyle/>
          <a:p>
            <a:pPr>
              <a:buSzPct val="150000"/>
              <a:buFont typeface="Wingdings" charset="2"/>
              <a:buChar char="ü"/>
            </a:pPr>
            <a:r>
              <a:rPr lang="en-US" sz="2600" dirty="0" smtClean="0"/>
              <a:t>Concise</a:t>
            </a:r>
          </a:p>
          <a:p>
            <a:pPr>
              <a:buSzPct val="150000"/>
              <a:buFont typeface="Wingdings" charset="2"/>
              <a:buChar char="ü"/>
            </a:pPr>
            <a:r>
              <a:rPr lang="en-US" sz="2600" dirty="0" smtClean="0"/>
              <a:t>Scriptable</a:t>
            </a:r>
          </a:p>
          <a:p>
            <a:pPr>
              <a:buSzPct val="150000"/>
              <a:buFont typeface="Wingdings" charset="2"/>
              <a:buChar char="ü"/>
            </a:pPr>
            <a:r>
              <a:rPr lang="en-US" sz="2600" b="1" dirty="0" smtClean="0"/>
              <a:t>R</a:t>
            </a:r>
            <a:r>
              <a:rPr lang="en-US" sz="2600" dirty="0" smtClean="0"/>
              <a:t>ead-</a:t>
            </a:r>
            <a:r>
              <a:rPr lang="en-US" sz="2600" b="1" dirty="0" err="1" smtClean="0"/>
              <a:t>E</a:t>
            </a:r>
            <a:r>
              <a:rPr lang="en-US" sz="2600" dirty="0" err="1" smtClean="0"/>
              <a:t>val</a:t>
            </a:r>
            <a:r>
              <a:rPr lang="en-US" sz="2600" dirty="0" smtClean="0"/>
              <a:t>-</a:t>
            </a:r>
            <a:r>
              <a:rPr lang="en-US" sz="2600" b="1" dirty="0" smtClean="0"/>
              <a:t>P</a:t>
            </a:r>
            <a:r>
              <a:rPr lang="en-US" sz="2600" dirty="0" smtClean="0"/>
              <a:t>rint </a:t>
            </a:r>
            <a:r>
              <a:rPr lang="en-US" sz="2600" b="1" dirty="0" smtClean="0"/>
              <a:t>L</a:t>
            </a:r>
            <a:r>
              <a:rPr lang="en-US" sz="2600" dirty="0" smtClean="0"/>
              <a:t>oop</a:t>
            </a:r>
          </a:p>
          <a:p>
            <a:pPr>
              <a:buSzPct val="150000"/>
              <a:buFont typeface="Wingdings" charset="2"/>
              <a:buChar char="ü"/>
            </a:pPr>
            <a:r>
              <a:rPr lang="en-US" sz="2600" dirty="0" smtClean="0"/>
              <a:t>Higher Order Functions</a:t>
            </a:r>
          </a:p>
          <a:p>
            <a:pPr>
              <a:buSzPct val="150000"/>
              <a:buFont typeface="Wingdings" charset="2"/>
              <a:buChar char="ü"/>
            </a:pPr>
            <a:r>
              <a:rPr lang="en-US" sz="2600" dirty="0" smtClean="0"/>
              <a:t>Extend existing classes</a:t>
            </a:r>
          </a:p>
          <a:p>
            <a:pPr>
              <a:buSzPct val="150000"/>
              <a:buFont typeface="Wingdings" charset="2"/>
              <a:buChar char="ü"/>
            </a:pPr>
            <a:r>
              <a:rPr lang="en-US" sz="2600" dirty="0" smtClean="0"/>
              <a:t>Duck Typing</a:t>
            </a:r>
          </a:p>
          <a:p>
            <a:pPr>
              <a:buSzPct val="150000"/>
              <a:buFont typeface="Wingdings" charset="2"/>
              <a:buChar char="ü"/>
            </a:pPr>
            <a:r>
              <a:rPr lang="en-US" sz="2600" dirty="0" err="1" smtClean="0"/>
              <a:t>method_missing</a:t>
            </a:r>
            <a:endParaRPr lang="en-US" sz="2600" dirty="0" smtClean="0"/>
          </a:p>
          <a:p>
            <a:pPr>
              <a:buSzPct val="150000"/>
            </a:pPr>
            <a:endParaRPr lang="en-US" sz="26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1905000"/>
            <a:ext cx="4041775" cy="4221163"/>
          </a:xfrm>
        </p:spPr>
        <p:txBody>
          <a:bodyPr>
            <a:normAutofit/>
          </a:bodyPr>
          <a:lstStyle/>
          <a:p>
            <a:pPr>
              <a:buSzPct val="150000"/>
              <a:buFont typeface="Wingdings" charset="2"/>
              <a:buChar char="ü"/>
            </a:pPr>
            <a:r>
              <a:rPr lang="en-US" sz="2600" dirty="0" smtClean="0"/>
              <a:t>Better IDE Support</a:t>
            </a:r>
          </a:p>
          <a:p>
            <a:pPr>
              <a:buSzPct val="150000"/>
              <a:buFont typeface="Wingdings" charset="2"/>
              <a:buChar char="ü"/>
            </a:pPr>
            <a:r>
              <a:rPr lang="en-US" sz="2600" dirty="0" smtClean="0"/>
              <a:t>Fewer Tests</a:t>
            </a:r>
          </a:p>
          <a:p>
            <a:pPr>
              <a:buSzPct val="150000"/>
              <a:buFont typeface="Wingdings" charset="2"/>
              <a:buChar char="ü"/>
            </a:pPr>
            <a:r>
              <a:rPr lang="en-US" sz="2600" dirty="0" smtClean="0"/>
              <a:t>Documentation</a:t>
            </a:r>
          </a:p>
          <a:p>
            <a:pPr>
              <a:buSzPct val="150000"/>
              <a:buFont typeface="Wingdings" charset="2"/>
              <a:buChar char="ü"/>
            </a:pPr>
            <a:r>
              <a:rPr lang="en-US" sz="2600" dirty="0" smtClean="0"/>
              <a:t>Open Source </a:t>
            </a:r>
            <a:r>
              <a:rPr lang="en-US" sz="2600" dirty="0" err="1" smtClean="0"/>
              <a:t>Libs</a:t>
            </a:r>
            <a:endParaRPr lang="en-US" sz="2600" dirty="0" smtClean="0"/>
          </a:p>
          <a:p>
            <a:pPr>
              <a:buSzPct val="150000"/>
              <a:buFont typeface="Wingdings" charset="2"/>
              <a:buChar char="ü"/>
            </a:pPr>
            <a:r>
              <a:rPr lang="en-US" sz="2600" dirty="0" smtClean="0"/>
              <a:t>Performance</a:t>
            </a:r>
          </a:p>
          <a:p>
            <a:pPr>
              <a:buSzPct val="150000"/>
              <a:buFont typeface="Wingdings" charset="2"/>
              <a:buChar char="ü"/>
            </a:pPr>
            <a:r>
              <a:rPr lang="en-US" sz="2600" dirty="0" smtClean="0"/>
              <a:t>JVM Tools (</a:t>
            </a:r>
            <a:r>
              <a:rPr lang="en-US" sz="2600" dirty="0" err="1" smtClean="0"/>
              <a:t>VisualVM</a:t>
            </a:r>
            <a:r>
              <a:rPr lang="en-US" sz="2600" dirty="0" smtClean="0"/>
              <a:t>)</a:t>
            </a:r>
          </a:p>
          <a:p>
            <a:pPr>
              <a:buSzPct val="150000"/>
              <a:buFont typeface="Wingdings" charset="2"/>
              <a:buChar char="ü"/>
            </a:pPr>
            <a:r>
              <a:rPr lang="en-US" sz="2600" dirty="0" smtClean="0"/>
              <a:t>True Multi-threading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</a:rPr>
              <a:t>// </a:t>
            </a:r>
            <a:r>
              <a:rPr lang="en-US" dirty="0" err="1" smtClean="0">
                <a:solidFill>
                  <a:srgbClr val="008000"/>
                </a:solidFill>
              </a:rPr>
              <a:t>HelloWorld.scala</a:t>
            </a:r>
            <a:endParaRPr lang="en-US" dirty="0" smtClean="0">
              <a:solidFill>
                <a:srgbClr val="008000"/>
              </a:solidFill>
            </a:endParaRPr>
          </a:p>
          <a:p>
            <a:pPr>
              <a:buNone/>
            </a:pPr>
            <a:r>
              <a:rPr lang="en-US" dirty="0" err="1" smtClean="0"/>
              <a:t>println("Hello</a:t>
            </a:r>
            <a:r>
              <a:rPr lang="en-US" dirty="0" smtClean="0"/>
              <a:t> World")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bash$</a:t>
            </a:r>
            <a:r>
              <a:rPr lang="en-US" dirty="0" smtClean="0"/>
              <a:t> </a:t>
            </a:r>
            <a:r>
              <a:rPr lang="en-US" dirty="0" err="1" smtClean="0"/>
              <a:t>scala</a:t>
            </a:r>
            <a:r>
              <a:rPr lang="en-US" dirty="0" smtClean="0"/>
              <a:t> </a:t>
            </a:r>
            <a:r>
              <a:rPr lang="en-US" dirty="0" err="1" smtClean="0"/>
              <a:t>HelloWorld.scala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7F7F7F"/>
                </a:solidFill>
              </a:rPr>
              <a:t>Hello World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7F7F7F"/>
                </a:solidFill>
              </a:rPr>
              <a:t>bash$</a:t>
            </a:r>
            <a:r>
              <a:rPr lang="en-US" dirty="0" smtClean="0"/>
              <a:t> </a:t>
            </a:r>
            <a:r>
              <a:rPr lang="en-US" dirty="0" err="1" smtClean="0"/>
              <a:t>scala</a:t>
            </a:r>
            <a:r>
              <a:rPr lang="en-US" dirty="0" smtClean="0"/>
              <a:t> -</a:t>
            </a:r>
            <a:r>
              <a:rPr lang="en-US" dirty="0" err="1" smtClean="0"/>
              <a:t>e</a:t>
            </a:r>
            <a:r>
              <a:rPr lang="en-US" dirty="0" smtClean="0"/>
              <a:t> '</a:t>
            </a:r>
            <a:r>
              <a:rPr lang="en-US" dirty="0" err="1" smtClean="0"/>
              <a:t>println("Hello</a:t>
            </a:r>
            <a:r>
              <a:rPr lang="en-US" dirty="0" smtClean="0"/>
              <a:t> World")'</a:t>
            </a:r>
          </a:p>
          <a:p>
            <a:pPr>
              <a:buNone/>
            </a:pPr>
            <a:r>
              <a:rPr lang="en-US" dirty="0" smtClean="0">
                <a:solidFill>
                  <a:srgbClr val="7F7F7F"/>
                </a:solidFill>
              </a:rPr>
              <a:t>Hello World</a:t>
            </a: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</a:t>
            </a:r>
            <a:r>
              <a:rPr lang="en-US" dirty="0" smtClean="0"/>
              <a:t>ead-</a:t>
            </a:r>
            <a:r>
              <a:rPr lang="en-US" b="1" dirty="0" err="1" smtClean="0"/>
              <a:t>E</a:t>
            </a:r>
            <a:r>
              <a:rPr lang="en-US" dirty="0" err="1" smtClean="0"/>
              <a:t>val</a:t>
            </a:r>
            <a:r>
              <a:rPr lang="en-US" dirty="0" smtClean="0"/>
              <a:t>-</a:t>
            </a:r>
            <a:r>
              <a:rPr lang="en-US" b="1" dirty="0" smtClean="0"/>
              <a:t>P</a:t>
            </a:r>
            <a:r>
              <a:rPr lang="en-US" dirty="0" smtClean="0"/>
              <a:t>rint </a:t>
            </a:r>
            <a:r>
              <a:rPr lang="en-US" b="1" dirty="0" smtClean="0"/>
              <a:t>L</a:t>
            </a:r>
            <a:r>
              <a:rPr lang="en-US" dirty="0" smtClean="0"/>
              <a:t>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7F7F7F"/>
                </a:solidFill>
              </a:rPr>
              <a:t>bash$</a:t>
            </a:r>
            <a:r>
              <a:rPr lang="en-US" dirty="0" smtClean="0"/>
              <a:t> </a:t>
            </a:r>
            <a:r>
              <a:rPr lang="en-US" b="1" dirty="0" err="1" smtClean="0"/>
              <a:t>scala</a:t>
            </a:r>
            <a:endParaRPr lang="en-US" b="1" dirty="0" smtClean="0"/>
          </a:p>
          <a:p>
            <a:pPr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Welcome to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Scala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version 2.8.1.final (Java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HotSpot(TM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) 64-Bit Server VM, Java 1.6.0_22).</a:t>
            </a:r>
          </a:p>
          <a:p>
            <a:pPr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Type in expressions to have them evaluated.</a:t>
            </a:r>
          </a:p>
          <a:p>
            <a:pPr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Type :help for more information.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>
                <a:solidFill>
                  <a:srgbClr val="7F7F7F"/>
                </a:solidFill>
              </a:rPr>
              <a:t>scala</a:t>
            </a:r>
            <a:r>
              <a:rPr lang="en-US" dirty="0" smtClean="0">
                <a:solidFill>
                  <a:srgbClr val="7F7F7F"/>
                </a:solidFill>
              </a:rPr>
              <a:t>&gt;</a:t>
            </a:r>
            <a:r>
              <a:rPr lang="en-US" dirty="0" smtClean="0"/>
              <a:t> </a:t>
            </a:r>
            <a:r>
              <a:rPr lang="en-US" b="1" dirty="0" smtClean="0"/>
              <a:t>class </a:t>
            </a:r>
            <a:r>
              <a:rPr lang="en-US" b="1" dirty="0" err="1" smtClean="0"/>
              <a:t>Foo</a:t>
            </a:r>
            <a:r>
              <a:rPr lang="en-US" b="1" dirty="0" smtClean="0"/>
              <a:t> { def bar = "</a:t>
            </a:r>
            <a:r>
              <a:rPr lang="en-US" b="1" dirty="0" err="1" smtClean="0"/>
              <a:t>baz</a:t>
            </a:r>
            <a:r>
              <a:rPr lang="en-US" b="1" dirty="0" smtClean="0"/>
              <a:t>" }</a:t>
            </a:r>
          </a:p>
          <a:p>
            <a:pPr>
              <a:buNone/>
            </a:pPr>
            <a:r>
              <a:rPr lang="en-US" dirty="0" smtClean="0">
                <a:solidFill>
                  <a:srgbClr val="7F7F7F"/>
                </a:solidFill>
              </a:rPr>
              <a:t>defined class </a:t>
            </a:r>
            <a:r>
              <a:rPr lang="en-US" dirty="0" err="1" smtClean="0">
                <a:solidFill>
                  <a:srgbClr val="7F7F7F"/>
                </a:solidFill>
              </a:rPr>
              <a:t>Foo</a:t>
            </a:r>
            <a:endParaRPr lang="en-US" dirty="0" smtClean="0">
              <a:solidFill>
                <a:srgbClr val="7F7F7F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scala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r>
              <a:rPr lang="en-US" dirty="0" smtClean="0"/>
              <a:t> </a:t>
            </a:r>
            <a:r>
              <a:rPr lang="en-US" b="1" dirty="0" err="1" smtClean="0"/>
              <a:t>val</a:t>
            </a:r>
            <a:r>
              <a:rPr lang="en-US" b="1" dirty="0" smtClean="0"/>
              <a:t> </a:t>
            </a:r>
            <a:r>
              <a:rPr lang="en-US" b="1" dirty="0" err="1" smtClean="0"/>
              <a:t>f</a:t>
            </a:r>
            <a:r>
              <a:rPr lang="en-US" b="1" dirty="0" smtClean="0"/>
              <a:t> = new </a:t>
            </a:r>
            <a:r>
              <a:rPr lang="en-US" b="1" dirty="0" err="1" smtClean="0"/>
              <a:t>Foo</a:t>
            </a:r>
            <a:endParaRPr lang="en-US" b="1" dirty="0" smtClean="0"/>
          </a:p>
          <a:p>
            <a:pPr>
              <a:buNone/>
            </a:pPr>
            <a:r>
              <a:rPr lang="en-US" dirty="0" err="1" smtClean="0">
                <a:solidFill>
                  <a:srgbClr val="7F7F7F"/>
                </a:solidFill>
              </a:rPr>
              <a:t>f</a:t>
            </a:r>
            <a:r>
              <a:rPr lang="en-US" dirty="0" smtClean="0">
                <a:solidFill>
                  <a:srgbClr val="7F7F7F"/>
                </a:solidFill>
              </a:rPr>
              <a:t>: </a:t>
            </a:r>
            <a:r>
              <a:rPr lang="en-US" dirty="0" err="1" smtClean="0">
                <a:solidFill>
                  <a:srgbClr val="7F7F7F"/>
                </a:solidFill>
              </a:rPr>
              <a:t>Foo</a:t>
            </a:r>
            <a:r>
              <a:rPr lang="en-US" dirty="0" smtClean="0">
                <a:solidFill>
                  <a:srgbClr val="7F7F7F"/>
                </a:solidFill>
              </a:rPr>
              <a:t> = Foo@51707653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>
                <a:solidFill>
                  <a:srgbClr val="7F7F7F"/>
                </a:solidFill>
              </a:rPr>
              <a:t>scala</a:t>
            </a:r>
            <a:r>
              <a:rPr lang="en-US" dirty="0" smtClean="0">
                <a:solidFill>
                  <a:srgbClr val="7F7F7F"/>
                </a:solidFill>
              </a:rPr>
              <a:t>&gt; </a:t>
            </a:r>
            <a:r>
              <a:rPr lang="en-US" b="1" dirty="0" err="1" smtClean="0"/>
              <a:t>f.bar</a:t>
            </a:r>
            <a:endParaRPr lang="en-US" b="1" dirty="0" smtClean="0"/>
          </a:p>
          <a:p>
            <a:pPr>
              <a:buNone/>
            </a:pPr>
            <a:r>
              <a:rPr lang="en-US" dirty="0" smtClean="0">
                <a:solidFill>
                  <a:srgbClr val="7F7F7F"/>
                </a:solidFill>
              </a:rPr>
              <a:t>res2: </a:t>
            </a:r>
            <a:r>
              <a:rPr lang="en-US" dirty="0" err="1" smtClean="0">
                <a:solidFill>
                  <a:srgbClr val="7F7F7F"/>
                </a:solidFill>
              </a:rPr>
              <a:t>java.lang.String</a:t>
            </a:r>
            <a:r>
              <a:rPr lang="en-US" dirty="0" smtClean="0">
                <a:solidFill>
                  <a:srgbClr val="7F7F7F"/>
                </a:solidFill>
              </a:rPr>
              <a:t> = </a:t>
            </a:r>
            <a:r>
              <a:rPr lang="en-US" dirty="0" err="1" smtClean="0">
                <a:solidFill>
                  <a:srgbClr val="7F7F7F"/>
                </a:solidFill>
              </a:rPr>
              <a:t>baz</a:t>
            </a: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// Type safe Duck Typing</a:t>
            </a:r>
          </a:p>
          <a:p>
            <a:pPr>
              <a:buNone/>
            </a:pPr>
            <a:r>
              <a:rPr lang="en-US" b="1" dirty="0" smtClean="0">
                <a:latin typeface="Consolas"/>
                <a:cs typeface="Consolas"/>
              </a:rPr>
              <a:t>def </a:t>
            </a:r>
            <a:r>
              <a:rPr lang="en-US" dirty="0" err="1" smtClean="0">
                <a:latin typeface="Consolas"/>
                <a:cs typeface="Consolas"/>
              </a:rPr>
              <a:t>doTalk(any:</a:t>
            </a:r>
            <a:r>
              <a:rPr lang="en-US" dirty="0" err="1" smtClean="0">
                <a:solidFill>
                  <a:srgbClr val="FF0000"/>
                </a:solidFill>
                <a:latin typeface="Consolas"/>
                <a:cs typeface="Consolas"/>
              </a:rPr>
              <a:t>{</a:t>
            </a:r>
            <a:r>
              <a:rPr lang="en-US" b="1" dirty="0" err="1" smtClean="0">
                <a:solidFill>
                  <a:srgbClr val="FF0000"/>
                </a:solidFill>
                <a:latin typeface="Consolas"/>
                <a:cs typeface="Consolas"/>
              </a:rPr>
              <a:t>def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nsolas"/>
                <a:cs typeface="Consolas"/>
              </a:rPr>
              <a:t>talk:String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}</a:t>
            </a:r>
            <a:r>
              <a:rPr lang="en-US" dirty="0" smtClean="0">
                <a:latin typeface="Consolas"/>
                <a:cs typeface="Consolas"/>
              </a:rPr>
              <a:t>)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dirty="0" err="1" smtClean="0">
                <a:latin typeface="Consolas"/>
                <a:cs typeface="Consolas"/>
              </a:rPr>
              <a:t>println(any.talk</a:t>
            </a:r>
            <a:r>
              <a:rPr lang="en-US" dirty="0" smtClean="0">
                <a:latin typeface="Consolas"/>
                <a:cs typeface="Consolas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}</a:t>
            </a:r>
          </a:p>
          <a:p>
            <a:pPr>
              <a:buNone/>
            </a:pPr>
            <a:endParaRPr lang="en-US" dirty="0" smtClean="0">
              <a:solidFill>
                <a:srgbClr val="008000"/>
              </a:solidFill>
              <a:latin typeface="Consolas"/>
              <a:cs typeface="Consolas"/>
            </a:endParaRPr>
          </a:p>
          <a:p>
            <a:pPr>
              <a:buNone/>
            </a:pPr>
            <a:r>
              <a:rPr lang="en-US" b="1" dirty="0" smtClean="0">
                <a:latin typeface="Consolas"/>
                <a:cs typeface="Consolas"/>
              </a:rPr>
              <a:t>class </a:t>
            </a:r>
            <a:r>
              <a:rPr lang="en-US" dirty="0" smtClean="0">
                <a:latin typeface="Consolas"/>
                <a:cs typeface="Consolas"/>
              </a:rPr>
              <a:t>Duck { </a:t>
            </a:r>
            <a:r>
              <a:rPr lang="en-US" b="1" dirty="0" smtClean="0">
                <a:latin typeface="Consolas"/>
                <a:cs typeface="Consolas"/>
              </a:rPr>
              <a:t>def </a:t>
            </a:r>
            <a:r>
              <a:rPr lang="en-US" dirty="0" smtClean="0">
                <a:latin typeface="Consolas"/>
                <a:cs typeface="Consolas"/>
              </a:rPr>
              <a:t>talk = "Quack" }</a:t>
            </a:r>
          </a:p>
          <a:p>
            <a:pPr>
              <a:buNone/>
            </a:pPr>
            <a:r>
              <a:rPr lang="en-US" b="1" dirty="0" smtClean="0">
                <a:latin typeface="Consolas"/>
                <a:cs typeface="Consolas"/>
              </a:rPr>
              <a:t>class </a:t>
            </a:r>
            <a:r>
              <a:rPr lang="en-US" dirty="0" smtClean="0">
                <a:latin typeface="Consolas"/>
                <a:cs typeface="Consolas"/>
              </a:rPr>
              <a:t>Dog  { </a:t>
            </a:r>
            <a:r>
              <a:rPr lang="en-US" b="1" dirty="0" smtClean="0">
                <a:latin typeface="Consolas"/>
                <a:cs typeface="Consolas"/>
              </a:rPr>
              <a:t>def </a:t>
            </a:r>
            <a:r>
              <a:rPr lang="en-US" dirty="0" smtClean="0">
                <a:latin typeface="Consolas"/>
                <a:cs typeface="Consolas"/>
              </a:rPr>
              <a:t>talk = "Bark"  }</a:t>
            </a: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dirty="0" err="1" smtClean="0">
                <a:latin typeface="Consolas"/>
                <a:cs typeface="Consolas"/>
              </a:rPr>
              <a:t>doTalk(</a:t>
            </a:r>
            <a:r>
              <a:rPr lang="en-US" b="1" dirty="0" err="1" smtClean="0">
                <a:solidFill>
                  <a:srgbClr val="FF0000"/>
                </a:solidFill>
                <a:latin typeface="Consolas"/>
                <a:cs typeface="Consolas"/>
              </a:rPr>
              <a:t>new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 Duck</a:t>
            </a:r>
            <a:r>
              <a:rPr lang="en-US" dirty="0" smtClean="0">
                <a:latin typeface="Consolas"/>
                <a:cs typeface="Consolas"/>
              </a:rPr>
              <a:t>) 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 "Quack"</a:t>
            </a:r>
          </a:p>
          <a:p>
            <a:pPr>
              <a:buNone/>
            </a:pPr>
            <a:r>
              <a:rPr lang="en-US" dirty="0" err="1" smtClean="0">
                <a:latin typeface="Consolas"/>
                <a:cs typeface="Consolas"/>
              </a:rPr>
              <a:t>doTalk</a:t>
            </a:r>
            <a:r>
              <a:rPr lang="en-US" dirty="0" err="1" smtClean="0">
                <a:latin typeface="Consolas"/>
                <a:cs typeface="Consolas"/>
                <a:sym typeface="Wingdings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nsolas"/>
                <a:cs typeface="Consolas"/>
                <a:sym typeface="Wingdings"/>
              </a:rPr>
              <a:t>new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  <a:sym typeface="Wingdings"/>
              </a:rPr>
              <a:t> Dog</a:t>
            </a:r>
            <a:r>
              <a:rPr lang="en-US" dirty="0" smtClean="0">
                <a:latin typeface="Consolas"/>
                <a:cs typeface="Consolas"/>
                <a:sym typeface="Wingdings"/>
              </a:rPr>
              <a:t>)  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 "Bark"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Conversions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// Extend existing classes in a type safe way</a:t>
            </a: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// Goal: Add </a:t>
            </a:r>
            <a:r>
              <a:rPr lang="en-US" dirty="0" err="1" smtClean="0">
                <a:solidFill>
                  <a:srgbClr val="008000"/>
                </a:solidFill>
                <a:latin typeface="Consolas"/>
                <a:cs typeface="Consolas"/>
              </a:rPr>
              <a:t>isBlank</a:t>
            </a: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 method to String class</a:t>
            </a:r>
          </a:p>
          <a:p>
            <a:pPr>
              <a:buNone/>
            </a:pPr>
            <a:r>
              <a:rPr lang="en-US" b="1" dirty="0" smtClean="0">
                <a:latin typeface="Consolas"/>
                <a:cs typeface="Consolas"/>
              </a:rPr>
              <a:t>class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RichString(s:String</a:t>
            </a:r>
            <a:r>
              <a:rPr lang="en-US" dirty="0" smtClean="0">
                <a:latin typeface="Consolas"/>
                <a:cs typeface="Consolas"/>
              </a:rPr>
              <a:t>) {   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b="1" dirty="0" smtClean="0">
                <a:latin typeface="Consolas"/>
                <a:cs typeface="Consolas"/>
              </a:rPr>
              <a:t>def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nsolas"/>
                <a:cs typeface="Consolas"/>
              </a:rPr>
              <a:t>isBlank</a:t>
            </a:r>
            <a:r>
              <a:rPr lang="en-US" dirty="0" smtClean="0">
                <a:latin typeface="Consolas"/>
                <a:cs typeface="Consolas"/>
              </a:rPr>
              <a:t> = null == </a:t>
            </a:r>
            <a:r>
              <a:rPr lang="en-US" dirty="0" err="1" smtClean="0">
                <a:latin typeface="Consolas"/>
                <a:cs typeface="Consolas"/>
              </a:rPr>
              <a:t>s</a:t>
            </a:r>
            <a:r>
              <a:rPr lang="en-US" dirty="0" smtClean="0">
                <a:latin typeface="Consolas"/>
                <a:cs typeface="Consolas"/>
              </a:rPr>
              <a:t> || "" == </a:t>
            </a:r>
            <a:r>
              <a:rPr lang="en-US" dirty="0" err="1" smtClean="0">
                <a:latin typeface="Consolas"/>
                <a:cs typeface="Consolas"/>
              </a:rPr>
              <a:t>s.trim</a:t>
            </a: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}</a:t>
            </a: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</a:rPr>
              <a:t>implicit </a:t>
            </a:r>
            <a:r>
              <a:rPr lang="en-US" b="1" dirty="0" smtClean="0">
                <a:latin typeface="Consolas"/>
                <a:cs typeface="Consolas"/>
              </a:rPr>
              <a:t>def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toRichString(s:String</a:t>
            </a:r>
            <a:r>
              <a:rPr lang="en-US" dirty="0" smtClean="0">
                <a:latin typeface="Consolas"/>
                <a:cs typeface="Consolas"/>
              </a:rPr>
              <a:t>) = </a:t>
            </a:r>
            <a:r>
              <a:rPr lang="en-US" b="1" dirty="0" smtClean="0">
                <a:latin typeface="Consolas"/>
                <a:cs typeface="Consolas"/>
              </a:rPr>
              <a:t>new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RichString(s</a:t>
            </a:r>
            <a:r>
              <a:rPr lang="en-US" dirty="0" smtClean="0">
                <a:latin typeface="Consolas"/>
                <a:cs typeface="Consolas"/>
              </a:rPr>
              <a:t>)</a:t>
            </a: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// Our </a:t>
            </a:r>
            <a:r>
              <a:rPr lang="en-US" dirty="0" err="1" smtClean="0">
                <a:solidFill>
                  <a:srgbClr val="008000"/>
                </a:solidFill>
                <a:latin typeface="Consolas"/>
                <a:cs typeface="Consolas"/>
              </a:rPr>
              <a:t>isBlank</a:t>
            </a: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 method is now available on Strings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" "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.</a:t>
            </a:r>
            <a:r>
              <a:rPr lang="en-US" dirty="0" err="1" smtClean="0">
                <a:solidFill>
                  <a:srgbClr val="FF0000"/>
                </a:solidFill>
                <a:latin typeface="Consolas"/>
                <a:cs typeface="Consolas"/>
              </a:rPr>
              <a:t>isBlank</a:t>
            </a:r>
            <a:r>
              <a:rPr lang="en-US" dirty="0" smtClean="0">
                <a:latin typeface="Consolas"/>
                <a:cs typeface="Consolas"/>
              </a:rPr>
              <a:t>   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 </a:t>
            </a:r>
            <a:r>
              <a:rPr lang="en-US" b="1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true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  <a:sym typeface="Wingdings"/>
              </a:rPr>
              <a:t>"</a:t>
            </a:r>
            <a:r>
              <a:rPr lang="en-US" dirty="0" err="1" smtClean="0">
                <a:latin typeface="Consolas"/>
                <a:cs typeface="Consolas"/>
                <a:sym typeface="Wingdings"/>
              </a:rPr>
              <a:t>foo"</a:t>
            </a:r>
            <a:r>
              <a:rPr lang="en-US" dirty="0" err="1" smtClean="0">
                <a:solidFill>
                  <a:srgbClr val="FF0000"/>
                </a:solidFill>
                <a:latin typeface="Consolas"/>
                <a:cs typeface="Consolas"/>
                <a:sym typeface="Wingdings"/>
              </a:rPr>
              <a:t>.isBlank</a:t>
            </a:r>
            <a:r>
              <a:rPr lang="en-US" dirty="0" smtClean="0">
                <a:latin typeface="Consolas"/>
                <a:cs typeface="Consolas"/>
                <a:sym typeface="Wingdings"/>
              </a:rPr>
              <a:t> 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 </a:t>
            </a:r>
            <a:r>
              <a:rPr lang="en-US" b="1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false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Conversions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8000"/>
                </a:solidFill>
                <a:latin typeface="Consolas"/>
                <a:cs typeface="Consolas"/>
              </a:rPr>
              <a:t>// Does not type check</a:t>
            </a:r>
          </a:p>
          <a:p>
            <a:pPr>
              <a:buNone/>
            </a:pPr>
            <a:r>
              <a:rPr lang="en-US" sz="2400" strike="sngStrike" dirty="0" smtClean="0">
                <a:uFill>
                  <a:solidFill>
                    <a:srgbClr val="FF0000"/>
                  </a:solidFill>
                </a:uFill>
                <a:latin typeface="Consolas"/>
                <a:cs typeface="Consolas"/>
              </a:rPr>
              <a:t>"</a:t>
            </a:r>
            <a:r>
              <a:rPr lang="en-US" sz="2400" strike="sngStrike" dirty="0" err="1" smtClean="0">
                <a:uFill>
                  <a:solidFill>
                    <a:srgbClr val="FF0000"/>
                  </a:solidFill>
                </a:uFill>
                <a:latin typeface="Consolas"/>
                <a:cs typeface="Consolas"/>
              </a:rPr>
              <a:t>abc".isBlank</a:t>
            </a:r>
            <a:endParaRPr lang="en-US" sz="2400" strike="sngStrike" dirty="0" smtClean="0">
              <a:uFill>
                <a:solidFill>
                  <a:srgbClr val="FF0000"/>
                </a:solidFill>
              </a:uFill>
              <a:latin typeface="Consolas"/>
              <a:cs typeface="Consolas"/>
            </a:endParaRPr>
          </a:p>
          <a:p>
            <a:pPr>
              <a:buNone/>
            </a:pPr>
            <a:endParaRPr lang="en-US" sz="2400" dirty="0" smtClean="0">
              <a:solidFill>
                <a:srgbClr val="008000"/>
              </a:solidFill>
              <a:latin typeface="Consolas"/>
              <a:cs typeface="Consolas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8000"/>
                </a:solidFill>
                <a:latin typeface="Consolas"/>
                <a:cs typeface="Consolas"/>
              </a:rPr>
              <a:t>// Search in-scope </a:t>
            </a:r>
            <a:r>
              <a:rPr lang="en-US" sz="2400" dirty="0" err="1" smtClean="0">
                <a:solidFill>
                  <a:srgbClr val="008000"/>
                </a:solidFill>
                <a:latin typeface="Consolas"/>
                <a:cs typeface="Consolas"/>
              </a:rPr>
              <a:t>implicits</a:t>
            </a:r>
            <a:r>
              <a:rPr lang="en-US" sz="2400" dirty="0" smtClean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  <a:latin typeface="Consolas"/>
                <a:cs typeface="Consolas"/>
              </a:rPr>
              <a:t>defs</a:t>
            </a:r>
            <a:r>
              <a:rPr lang="en-US" sz="2400" dirty="0" smtClean="0">
                <a:solidFill>
                  <a:srgbClr val="008000"/>
                </a:solidFill>
                <a:latin typeface="Consolas"/>
                <a:cs typeface="Consolas"/>
              </a:rPr>
              <a:t> that take a</a:t>
            </a:r>
          </a:p>
          <a:p>
            <a:pPr>
              <a:buNone/>
            </a:pPr>
            <a:r>
              <a:rPr lang="en-US" sz="2400" dirty="0" smtClean="0">
                <a:solidFill>
                  <a:srgbClr val="008000"/>
                </a:solidFill>
                <a:latin typeface="Consolas"/>
                <a:cs typeface="Consolas"/>
              </a:rPr>
              <a:t>// String &amp; return a type with an </a:t>
            </a:r>
            <a:r>
              <a:rPr lang="en-US" sz="2400" dirty="0" err="1" smtClean="0">
                <a:solidFill>
                  <a:srgbClr val="008000"/>
                </a:solidFill>
                <a:latin typeface="Consolas"/>
                <a:cs typeface="Consolas"/>
              </a:rPr>
              <a:t>isBlank</a:t>
            </a:r>
            <a:r>
              <a:rPr lang="en-US" sz="2400" dirty="0" smtClean="0">
                <a:solidFill>
                  <a:srgbClr val="008000"/>
                </a:solidFill>
                <a:latin typeface="Consolas"/>
                <a:cs typeface="Consolas"/>
              </a:rPr>
              <a:t> method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nsolas"/>
                <a:cs typeface="Consolas"/>
              </a:rPr>
              <a:t>implicit</a:t>
            </a:r>
            <a:r>
              <a:rPr lang="en-US" sz="2400" b="1" dirty="0" smtClean="0">
                <a:latin typeface="Consolas"/>
                <a:cs typeface="Consolas"/>
              </a:rPr>
              <a:t> def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dirty="0" err="1" smtClean="0">
                <a:latin typeface="Consolas"/>
                <a:cs typeface="Consolas"/>
              </a:rPr>
              <a:t>toRichString(s:String):RichString</a:t>
            </a:r>
            <a:endParaRPr lang="en-US" sz="2400" dirty="0" smtClean="0">
              <a:latin typeface="Consolas"/>
              <a:cs typeface="Consolas"/>
            </a:endParaRPr>
          </a:p>
          <a:p>
            <a:pPr>
              <a:buNone/>
            </a:pPr>
            <a:endParaRPr lang="en-US" sz="2400" dirty="0" smtClean="0">
              <a:latin typeface="Consolas"/>
              <a:cs typeface="Consolas"/>
            </a:endParaRPr>
          </a:p>
          <a:p>
            <a:pPr>
              <a:buNone/>
            </a:pPr>
            <a:endParaRPr lang="en-US" sz="2400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8000"/>
                </a:solidFill>
                <a:latin typeface="Consolas"/>
                <a:cs typeface="Consolas"/>
              </a:rPr>
              <a:t>// Resulting code that type checks</a:t>
            </a:r>
          </a:p>
          <a:p>
            <a:pPr>
              <a:buNone/>
            </a:pPr>
            <a:r>
              <a:rPr lang="en-US" sz="2400" b="1" dirty="0" smtClean="0">
                <a:latin typeface="Consolas"/>
                <a:cs typeface="Consolas"/>
              </a:rPr>
              <a:t>new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dirty="0" err="1" smtClean="0">
                <a:latin typeface="Consolas"/>
                <a:cs typeface="Consolas"/>
              </a:rPr>
              <a:t>RichString("abc").isBlank</a:t>
            </a:r>
            <a:endParaRPr lang="en-US" sz="2400" dirty="0" smtClean="0"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method_missing</a:t>
            </a:r>
            <a:r>
              <a:rPr lang="en-US" dirty="0" smtClean="0"/>
              <a:t> </a:t>
            </a:r>
            <a:r>
              <a:rPr lang="en-US" sz="2222" dirty="0" smtClean="0"/>
              <a:t>(</a:t>
            </a:r>
            <a:r>
              <a:rPr lang="en-US" sz="2222" dirty="0" err="1" smtClean="0"/>
              <a:t>Scala</a:t>
            </a:r>
            <a:r>
              <a:rPr lang="en-US" sz="2222" dirty="0" smtClean="0"/>
              <a:t> 2.9 Feature)</a:t>
            </a:r>
            <a:endParaRPr lang="en-US" sz="2222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// Dynamic is a marker trait used by the compiler</a:t>
            </a:r>
          </a:p>
          <a:p>
            <a:pPr>
              <a:buNone/>
            </a:pPr>
            <a:r>
              <a:rPr lang="en-US" b="1" dirty="0" smtClean="0">
                <a:latin typeface="Consolas"/>
                <a:cs typeface="Consolas"/>
              </a:rPr>
              <a:t>class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Foo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b="1" dirty="0" smtClean="0">
                <a:latin typeface="Consolas"/>
                <a:cs typeface="Consolas"/>
              </a:rPr>
              <a:t>extends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</a:rPr>
              <a:t>Dynamic</a:t>
            </a:r>
            <a:r>
              <a:rPr lang="en-US" dirty="0" smtClean="0">
                <a:latin typeface="Consolas"/>
                <a:cs typeface="Consolas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Consolas"/>
                <a:cs typeface="Consolas"/>
              </a:rPr>
              <a:t>def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  <a:latin typeface="Consolas"/>
                <a:cs typeface="Consolas"/>
              </a:rPr>
              <a:t>typed[T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Consolas"/>
                <a:cs typeface="Consolas"/>
              </a:rPr>
              <a:t>] =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  <a:latin typeface="Consolas"/>
                <a:cs typeface="Consolas"/>
              </a:rPr>
              <a:t>error("not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Consolas"/>
                <a:cs typeface="Consolas"/>
              </a:rPr>
              <a:t> implemented")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</a:t>
            </a:r>
          </a:p>
          <a:p>
            <a:pPr>
              <a:buNone/>
            </a:pPr>
            <a:r>
              <a:rPr lang="en-US" b="1" dirty="0" smtClean="0">
                <a:latin typeface="Consolas"/>
                <a:cs typeface="Consolas"/>
              </a:rPr>
              <a:t>  def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nsolas"/>
                <a:cs typeface="Consolas"/>
              </a:rPr>
              <a:t>applyDynamic</a:t>
            </a:r>
            <a:r>
              <a:rPr lang="en-US" dirty="0" err="1" smtClean="0">
                <a:latin typeface="Consolas"/>
                <a:cs typeface="Consolas"/>
              </a:rPr>
              <a:t>(name:String)(args:Any</a:t>
            </a:r>
            <a:r>
              <a:rPr lang="en-US" dirty="0" smtClean="0">
                <a:latin typeface="Consolas"/>
                <a:cs typeface="Consolas"/>
              </a:rPr>
              <a:t>*) =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</a:t>
            </a:r>
            <a:r>
              <a:rPr lang="en-US" dirty="0" err="1" smtClean="0">
                <a:latin typeface="Consolas"/>
                <a:cs typeface="Consolas"/>
              </a:rPr>
              <a:t>println("called</a:t>
            </a:r>
            <a:r>
              <a:rPr lang="en-US" dirty="0" smtClean="0">
                <a:latin typeface="Consolas"/>
                <a:cs typeface="Consolas"/>
              </a:rPr>
              <a:t>: "+</a:t>
            </a:r>
            <a:r>
              <a:rPr lang="en-US" dirty="0" err="1" smtClean="0">
                <a:latin typeface="Consolas"/>
                <a:cs typeface="Consolas"/>
              </a:rPr>
              <a:t>name+"("+args.mkString</a:t>
            </a:r>
            <a:r>
              <a:rPr lang="en-US" dirty="0" smtClean="0">
                <a:latin typeface="Consolas"/>
                <a:cs typeface="Consolas"/>
              </a:rPr>
              <a:t>(",")+")")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}</a:t>
            </a: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}</a:t>
            </a: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b="1" dirty="0" err="1" smtClean="0">
                <a:latin typeface="Consolas"/>
                <a:cs typeface="Consolas"/>
              </a:rPr>
              <a:t>val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f</a:t>
            </a:r>
            <a:r>
              <a:rPr lang="en-US" dirty="0" smtClean="0">
                <a:latin typeface="Consolas"/>
                <a:cs typeface="Consolas"/>
              </a:rPr>
              <a:t> = </a:t>
            </a:r>
            <a:r>
              <a:rPr lang="en-US" b="1" dirty="0" smtClean="0">
                <a:latin typeface="Consolas"/>
                <a:cs typeface="Consolas"/>
              </a:rPr>
              <a:t>new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Foo</a:t>
            </a: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dirty="0" err="1" smtClean="0">
                <a:latin typeface="Consolas"/>
                <a:cs typeface="Consolas"/>
              </a:rPr>
              <a:t>f.</a:t>
            </a:r>
            <a:r>
              <a:rPr lang="en-US" b="1" dirty="0" err="1" smtClean="0">
                <a:solidFill>
                  <a:srgbClr val="FF0000"/>
                </a:solidFill>
                <a:latin typeface="Consolas"/>
                <a:cs typeface="Consolas"/>
              </a:rPr>
              <a:t>helloWorld</a:t>
            </a:r>
            <a:r>
              <a:rPr lang="en-US" dirty="0" smtClean="0">
                <a:latin typeface="Consolas"/>
                <a:cs typeface="Consolas"/>
              </a:rPr>
              <a:t>     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Consolas"/>
                <a:cs typeface="Consolas"/>
                <a:sym typeface="Wingdings"/>
              </a:rPr>
              <a:t>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nsolas"/>
                <a:cs typeface="Consolas"/>
                <a:sym typeface="Wingdings"/>
              </a:rPr>
              <a:t>  called: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Consolas"/>
                <a:cs typeface="Consolas"/>
                <a:sym typeface="Wingdings"/>
              </a:rPr>
              <a:t>helloWorld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nsolas"/>
                <a:cs typeface="Consolas"/>
                <a:sym typeface="Wingdings"/>
              </a:rPr>
              <a:t>()</a:t>
            </a:r>
          </a:p>
          <a:p>
            <a:pPr>
              <a:buNone/>
            </a:pPr>
            <a:r>
              <a:rPr lang="en-US" dirty="0" err="1" smtClean="0">
                <a:latin typeface="Consolas"/>
                <a:cs typeface="Consolas"/>
                <a:sym typeface="Wingdings"/>
              </a:rPr>
              <a:t>f.</a:t>
            </a:r>
            <a:r>
              <a:rPr lang="en-US" b="1" dirty="0" err="1" smtClean="0">
                <a:solidFill>
                  <a:srgbClr val="FF0000"/>
                </a:solidFill>
                <a:latin typeface="Consolas"/>
                <a:cs typeface="Consolas"/>
                <a:sym typeface="Wingdings"/>
              </a:rPr>
              <a:t>hello("world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  <a:sym typeface="Wingdings"/>
              </a:rPr>
              <a:t>")</a:t>
            </a:r>
            <a:r>
              <a:rPr lang="en-US" dirty="0" smtClean="0">
                <a:latin typeface="Consolas"/>
                <a:cs typeface="Consolas"/>
                <a:sym typeface="Wingdings"/>
              </a:rPr>
              <a:t> 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 called: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hello(world</a:t>
            </a: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f.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</a:rPr>
              <a:t>bar(1,2,3)</a:t>
            </a:r>
            <a:r>
              <a:rPr lang="en-US" dirty="0" smtClean="0">
                <a:latin typeface="Consolas"/>
                <a:cs typeface="Consolas"/>
              </a:rPr>
              <a:t>     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 called: bar(1,2,3)</a:t>
            </a:r>
            <a:endParaRPr lang="en-US" dirty="0">
              <a:solidFill>
                <a:srgbClr val="7F7F7F"/>
              </a:solidFill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Scala</a:t>
            </a:r>
            <a:r>
              <a:rPr lang="en-US" dirty="0" smtClean="0"/>
              <a:t> has tons of other cool stuff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Parameter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b="1" dirty="0" smtClean="0">
                <a:latin typeface="Consolas"/>
                <a:cs typeface="Consolas"/>
              </a:rPr>
              <a:t>def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hello(foo:Int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</a:rPr>
              <a:t>= 0</a:t>
            </a:r>
            <a:r>
              <a:rPr lang="en-US" dirty="0" smtClean="0">
                <a:latin typeface="Consolas"/>
                <a:cs typeface="Consolas"/>
              </a:rPr>
              <a:t>, </a:t>
            </a:r>
            <a:r>
              <a:rPr lang="en-US" dirty="0" err="1" smtClean="0">
                <a:latin typeface="Consolas"/>
                <a:cs typeface="Consolas"/>
              </a:rPr>
              <a:t>bar:Int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</a:rPr>
              <a:t>= 0</a:t>
            </a:r>
            <a:r>
              <a:rPr lang="en-US" dirty="0" smtClean="0">
                <a:latin typeface="Consolas"/>
                <a:cs typeface="Consolas"/>
              </a:rPr>
              <a:t>)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dirty="0" err="1" smtClean="0">
                <a:latin typeface="Consolas"/>
                <a:cs typeface="Consolas"/>
              </a:rPr>
              <a:t>println("foo</a:t>
            </a:r>
            <a:r>
              <a:rPr lang="en-US" dirty="0" smtClean="0">
                <a:latin typeface="Consolas"/>
                <a:cs typeface="Consolas"/>
              </a:rPr>
              <a:t>: "+</a:t>
            </a:r>
            <a:r>
              <a:rPr lang="en-US" dirty="0" err="1" smtClean="0">
                <a:latin typeface="Consolas"/>
                <a:cs typeface="Consolas"/>
              </a:rPr>
              <a:t>foo</a:t>
            </a:r>
            <a:r>
              <a:rPr lang="en-US" dirty="0" smtClean="0">
                <a:latin typeface="Consolas"/>
                <a:cs typeface="Consolas"/>
              </a:rPr>
              <a:t>+"  bar: "+bar)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}</a:t>
            </a: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hello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</a:rPr>
              <a:t>()</a:t>
            </a:r>
            <a:r>
              <a:rPr lang="en-US" dirty="0" smtClean="0">
                <a:latin typeface="Consolas"/>
                <a:cs typeface="Consolas"/>
              </a:rPr>
              <a:t>       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foo</a:t>
            </a: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: 0  bar: 0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  <a:sym typeface="Wingdings"/>
              </a:rPr>
              <a:t>hello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  <a:sym typeface="Wingdings"/>
              </a:rPr>
              <a:t>(1)</a:t>
            </a:r>
            <a:r>
              <a:rPr lang="en-US" dirty="0" smtClean="0">
                <a:latin typeface="Consolas"/>
                <a:cs typeface="Consolas"/>
                <a:sym typeface="Wingdings"/>
              </a:rPr>
              <a:t>      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foo</a:t>
            </a: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: 1  bar: 0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  <a:sym typeface="Wingdings"/>
              </a:rPr>
              <a:t>hello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  <a:sym typeface="Wingdings"/>
              </a:rPr>
              <a:t>(1,2)</a:t>
            </a:r>
            <a:r>
              <a:rPr lang="en-US" dirty="0" smtClean="0">
                <a:latin typeface="Consolas"/>
                <a:cs typeface="Consolas"/>
                <a:sym typeface="Wingdings"/>
              </a:rPr>
              <a:t>    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foo</a:t>
            </a: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: 1  bar: 2</a:t>
            </a:r>
            <a:endParaRPr lang="en-US" dirty="0">
              <a:solidFill>
                <a:srgbClr val="7F7F7F"/>
              </a:solidFill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b="1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b="1" dirty="0" smtClean="0">
                <a:latin typeface="Consolas"/>
                <a:cs typeface="Consolas"/>
              </a:rPr>
              <a:t>def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hello(</a:t>
            </a:r>
            <a:r>
              <a:rPr lang="en-US" b="1" dirty="0" err="1" smtClean="0">
                <a:solidFill>
                  <a:srgbClr val="FF0000"/>
                </a:solidFill>
                <a:latin typeface="Consolas"/>
                <a:cs typeface="Consolas"/>
              </a:rPr>
              <a:t>foo</a:t>
            </a:r>
            <a:r>
              <a:rPr lang="en-US" dirty="0" err="1" smtClean="0">
                <a:latin typeface="Consolas"/>
                <a:cs typeface="Consolas"/>
              </a:rPr>
              <a:t>:Int</a:t>
            </a:r>
            <a:r>
              <a:rPr lang="en-US" dirty="0" smtClean="0">
                <a:latin typeface="Consolas"/>
                <a:cs typeface="Consolas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</a:rPr>
              <a:t>0</a:t>
            </a:r>
            <a:r>
              <a:rPr lang="en-US" dirty="0" smtClean="0">
                <a:latin typeface="Consolas"/>
                <a:cs typeface="Consolas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latin typeface="Consolas"/>
                <a:cs typeface="Consolas"/>
              </a:rPr>
              <a:t>bar</a:t>
            </a:r>
            <a:r>
              <a:rPr lang="en-US" dirty="0" err="1" smtClean="0">
                <a:latin typeface="Consolas"/>
                <a:cs typeface="Consolas"/>
              </a:rPr>
              <a:t>:Int</a:t>
            </a:r>
            <a:r>
              <a:rPr lang="en-US" dirty="0" smtClean="0">
                <a:latin typeface="Consolas"/>
                <a:cs typeface="Consolas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</a:rPr>
              <a:t>0</a:t>
            </a:r>
            <a:r>
              <a:rPr lang="en-US" dirty="0" smtClean="0">
                <a:latin typeface="Consolas"/>
                <a:cs typeface="Consolas"/>
              </a:rPr>
              <a:t>)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dirty="0" err="1" smtClean="0">
                <a:latin typeface="Consolas"/>
                <a:cs typeface="Consolas"/>
              </a:rPr>
              <a:t>println("foo</a:t>
            </a:r>
            <a:r>
              <a:rPr lang="en-US" dirty="0" smtClean="0">
                <a:latin typeface="Consolas"/>
                <a:cs typeface="Consolas"/>
              </a:rPr>
              <a:t>: "+</a:t>
            </a:r>
            <a:r>
              <a:rPr lang="en-US" dirty="0" err="1" smtClean="0">
                <a:latin typeface="Consolas"/>
                <a:cs typeface="Consolas"/>
              </a:rPr>
              <a:t>foo</a:t>
            </a:r>
            <a:r>
              <a:rPr lang="en-US" dirty="0" smtClean="0">
                <a:latin typeface="Consolas"/>
                <a:cs typeface="Consolas"/>
              </a:rPr>
              <a:t>+"  bar: "+bar)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}</a:t>
            </a: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dirty="0" err="1" smtClean="0">
                <a:latin typeface="Consolas"/>
                <a:cs typeface="Consolas"/>
              </a:rPr>
              <a:t>hello(</a:t>
            </a:r>
            <a:r>
              <a:rPr lang="en-US" b="1" dirty="0" err="1" smtClean="0">
                <a:solidFill>
                  <a:srgbClr val="FF0000"/>
                </a:solidFill>
                <a:latin typeface="Consolas"/>
                <a:cs typeface="Consolas"/>
              </a:rPr>
              <a:t>bar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</a:rPr>
              <a:t>=</a:t>
            </a:r>
            <a:r>
              <a:rPr lang="en-US" dirty="0" smtClean="0">
                <a:latin typeface="Consolas"/>
                <a:cs typeface="Consolas"/>
              </a:rPr>
              <a:t>6)      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foo</a:t>
            </a: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: 0  bar: 6</a:t>
            </a:r>
          </a:p>
          <a:p>
            <a:pPr>
              <a:buNone/>
            </a:pPr>
            <a:r>
              <a:rPr lang="en-US" dirty="0" err="1" smtClean="0">
                <a:latin typeface="Consolas"/>
                <a:cs typeface="Consolas"/>
                <a:sym typeface="Wingdings"/>
              </a:rPr>
              <a:t>hello(</a:t>
            </a:r>
            <a:r>
              <a:rPr lang="en-US" b="1" dirty="0" err="1" smtClean="0">
                <a:solidFill>
                  <a:srgbClr val="FF0000"/>
                </a:solidFill>
                <a:latin typeface="Consolas"/>
                <a:cs typeface="Consolas"/>
                <a:sym typeface="Wingdings"/>
              </a:rPr>
              <a:t>foo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  <a:sym typeface="Wingdings"/>
              </a:rPr>
              <a:t>=</a:t>
            </a:r>
            <a:r>
              <a:rPr lang="en-US" dirty="0" smtClean="0">
                <a:latin typeface="Consolas"/>
                <a:cs typeface="Consolas"/>
                <a:sym typeface="Wingdings"/>
              </a:rPr>
              <a:t>7)      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foo</a:t>
            </a: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: 7  bar: 0</a:t>
            </a:r>
          </a:p>
          <a:p>
            <a:pPr>
              <a:buNone/>
            </a:pPr>
            <a:r>
              <a:rPr lang="en-US" dirty="0" err="1" smtClean="0">
                <a:latin typeface="Consolas"/>
                <a:cs typeface="Consolas"/>
                <a:sym typeface="Wingdings"/>
              </a:rPr>
              <a:t>hello(</a:t>
            </a:r>
            <a:r>
              <a:rPr lang="en-US" b="1" dirty="0" err="1" smtClean="0">
                <a:solidFill>
                  <a:srgbClr val="FF0000"/>
                </a:solidFill>
                <a:latin typeface="Consolas"/>
                <a:cs typeface="Consolas"/>
                <a:sym typeface="Wingdings"/>
              </a:rPr>
              <a:t>foo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  <a:sym typeface="Wingdings"/>
              </a:rPr>
              <a:t>=</a:t>
            </a:r>
            <a:r>
              <a:rPr lang="en-US" dirty="0" smtClean="0">
                <a:latin typeface="Consolas"/>
                <a:cs typeface="Consolas"/>
                <a:sym typeface="Wingdings"/>
              </a:rPr>
              <a:t>8,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  <a:sym typeface="Wingdings"/>
              </a:rPr>
              <a:t>bar=</a:t>
            </a:r>
            <a:r>
              <a:rPr lang="en-US" dirty="0" smtClean="0">
                <a:latin typeface="Consolas"/>
                <a:cs typeface="Consolas"/>
                <a:sym typeface="Wingdings"/>
              </a:rPr>
              <a:t>9)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foo</a:t>
            </a: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: 8  bar: 9</a:t>
            </a:r>
            <a:endParaRPr lang="en-US" dirty="0">
              <a:solidFill>
                <a:srgbClr val="7F7F7F"/>
              </a:solidFill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Everything Returns a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  <a:latin typeface="Consolas"/>
                <a:cs typeface="Consolas"/>
              </a:rPr>
              <a:t>val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 a = </a:t>
            </a:r>
            <a:r>
              <a:rPr lang="en-US" b="1" dirty="0" err="1" smtClean="0">
                <a:latin typeface="Consolas"/>
                <a:cs typeface="Consolas"/>
              </a:rPr>
              <a:t>if</a:t>
            </a:r>
            <a:r>
              <a:rPr lang="en-US" dirty="0" err="1" smtClean="0">
                <a:latin typeface="Consolas"/>
                <a:cs typeface="Consolas"/>
              </a:rPr>
              <a:t>(true</a:t>
            </a:r>
            <a:r>
              <a:rPr lang="en-US" dirty="0" smtClean="0">
                <a:latin typeface="Consolas"/>
                <a:cs typeface="Consolas"/>
              </a:rPr>
              <a:t>) "yes" </a:t>
            </a:r>
            <a:r>
              <a:rPr lang="en-US" b="1" dirty="0" smtClean="0">
                <a:latin typeface="Consolas"/>
                <a:cs typeface="Consolas"/>
              </a:rPr>
              <a:t>else</a:t>
            </a:r>
            <a:r>
              <a:rPr lang="en-US" dirty="0" smtClean="0">
                <a:latin typeface="Consolas"/>
                <a:cs typeface="Consolas"/>
              </a:rPr>
              <a:t> "no"</a:t>
            </a: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  <a:latin typeface="Consolas"/>
                <a:cs typeface="Consolas"/>
              </a:rPr>
              <a:t>val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nsolas"/>
                <a:cs typeface="Consolas"/>
              </a:rPr>
              <a:t>b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 =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b="1" dirty="0" smtClean="0">
                <a:latin typeface="Consolas"/>
                <a:cs typeface="Consolas"/>
              </a:rPr>
              <a:t>try</a:t>
            </a:r>
            <a:r>
              <a:rPr lang="en-US" dirty="0" smtClean="0">
                <a:latin typeface="Consolas"/>
                <a:cs typeface="Consolas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"</a:t>
            </a:r>
            <a:r>
              <a:rPr lang="en-US" dirty="0" err="1" smtClean="0">
                <a:latin typeface="Consolas"/>
                <a:cs typeface="Consolas"/>
              </a:rPr>
              <a:t>foo</a:t>
            </a:r>
            <a:r>
              <a:rPr lang="en-US" dirty="0" smtClean="0">
                <a:latin typeface="Consolas"/>
                <a:cs typeface="Consolas"/>
              </a:rPr>
              <a:t>"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} </a:t>
            </a:r>
            <a:r>
              <a:rPr lang="en-US" b="1" dirty="0" smtClean="0">
                <a:latin typeface="Consolas"/>
                <a:cs typeface="Consolas"/>
              </a:rPr>
              <a:t>catch</a:t>
            </a:r>
            <a:r>
              <a:rPr lang="en-US" dirty="0" smtClean="0">
                <a:latin typeface="Consolas"/>
                <a:cs typeface="Consolas"/>
              </a:rPr>
              <a:t> { </a:t>
            </a:r>
          </a:p>
          <a:p>
            <a:pPr>
              <a:buNone/>
            </a:pPr>
            <a:r>
              <a:rPr lang="en-US" b="1" dirty="0" smtClean="0">
                <a:latin typeface="Consolas"/>
                <a:cs typeface="Consolas"/>
              </a:rPr>
              <a:t>  case</a:t>
            </a:r>
            <a:r>
              <a:rPr lang="en-US" dirty="0" smtClean="0">
                <a:latin typeface="Consolas"/>
                <a:cs typeface="Consolas"/>
              </a:rPr>
              <a:t> _ =&gt; "error"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}</a:t>
            </a: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  <a:latin typeface="Consolas"/>
                <a:cs typeface="Consolas"/>
              </a:rPr>
              <a:t>val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nsolas"/>
                <a:cs typeface="Consolas"/>
              </a:rPr>
              <a:t>c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 =</a:t>
            </a:r>
            <a:r>
              <a:rPr lang="en-US" dirty="0" smtClean="0">
                <a:latin typeface="Consolas"/>
                <a:cs typeface="Consolas"/>
              </a:rPr>
              <a:t> { 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dirty="0" err="1" smtClean="0">
                <a:latin typeface="Consolas"/>
                <a:cs typeface="Consolas"/>
              </a:rPr>
              <a:t>println("hello</a:t>
            </a:r>
            <a:r>
              <a:rPr lang="en-US" dirty="0" smtClean="0">
                <a:latin typeface="Consolas"/>
                <a:cs typeface="Consolas"/>
              </a:rPr>
              <a:t>")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"</a:t>
            </a:r>
            <a:r>
              <a:rPr lang="en-US" dirty="0" err="1" smtClean="0">
                <a:latin typeface="Consolas"/>
                <a:cs typeface="Consolas"/>
              </a:rPr>
              <a:t>foo</a:t>
            </a:r>
            <a:r>
              <a:rPr lang="en-US" dirty="0" smtClean="0">
                <a:latin typeface="Consolas"/>
                <a:cs typeface="Consolas"/>
              </a:rPr>
              <a:t>"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 idx="4294967295"/>
          </p:nvPr>
        </p:nvSpPr>
        <p:spPr>
          <a:xfrm>
            <a:off x="762000" y="2130425"/>
            <a:ext cx="7772400" cy="1470025"/>
          </a:xfrm>
        </p:spPr>
        <p:txBody>
          <a:bodyPr>
            <a:normAutofit/>
          </a:bodyPr>
          <a:lstStyle/>
          <a:p>
            <a:r>
              <a:rPr lang="en-US" sz="8000" b="1" dirty="0" smtClean="0">
                <a:solidFill>
                  <a:srgbClr val="FF0000"/>
                </a:solidFill>
              </a:rPr>
              <a:t>Sca</a:t>
            </a:r>
            <a:r>
              <a:rPr lang="en-US" sz="8000" dirty="0" smtClean="0"/>
              <a:t>lable </a:t>
            </a:r>
            <a:r>
              <a:rPr lang="en-US" sz="8000" b="1" dirty="0" smtClean="0">
                <a:solidFill>
                  <a:srgbClr val="FF0000"/>
                </a:solidFill>
              </a:rPr>
              <a:t>la</a:t>
            </a:r>
            <a:r>
              <a:rPr lang="en-US" sz="8000" dirty="0" smtClean="0"/>
              <a:t>nguage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Lazy </a:t>
            </a:r>
            <a:r>
              <a:rPr lang="en-US" dirty="0" err="1" smtClean="0"/>
              <a:t>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// initialized on first access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</a:rPr>
              <a:t>lazy</a:t>
            </a:r>
            <a:r>
              <a:rPr lang="en-US" b="1" dirty="0" smtClean="0">
                <a:latin typeface="Consolas"/>
                <a:cs typeface="Consolas"/>
              </a:rPr>
              <a:t> </a:t>
            </a:r>
            <a:r>
              <a:rPr lang="en-US" b="1" dirty="0" err="1" smtClean="0">
                <a:latin typeface="Consolas"/>
                <a:cs typeface="Consolas"/>
              </a:rPr>
              <a:t>val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foo</a:t>
            </a:r>
            <a:r>
              <a:rPr lang="en-US" dirty="0" smtClean="0">
                <a:latin typeface="Consolas"/>
                <a:cs typeface="Consolas"/>
              </a:rPr>
              <a:t> =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dirty="0" err="1" smtClean="0">
                <a:latin typeface="Consolas"/>
                <a:cs typeface="Consolas"/>
              </a:rPr>
              <a:t>println("init</a:t>
            </a:r>
            <a:r>
              <a:rPr lang="en-US" dirty="0" smtClean="0">
                <a:latin typeface="Consolas"/>
                <a:cs typeface="Consolas"/>
              </a:rPr>
              <a:t>")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"bar"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}</a:t>
            </a: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dirty="0" err="1" smtClean="0">
                <a:latin typeface="Consolas"/>
                <a:cs typeface="Consolas"/>
              </a:rPr>
              <a:t>foo</a:t>
            </a:r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 init</a:t>
            </a:r>
          </a:p>
          <a:p>
            <a:pPr>
              <a:buNone/>
            </a:pPr>
            <a:r>
              <a:rPr lang="en-US" dirty="0" err="1" smtClean="0">
                <a:latin typeface="Consolas"/>
                <a:cs typeface="Consolas"/>
                <a:sym typeface="Wingdings"/>
              </a:rPr>
              <a:t>foo</a:t>
            </a:r>
            <a:r>
              <a:rPr lang="en-US" dirty="0" smtClean="0">
                <a:latin typeface="Consolas"/>
                <a:cs typeface="Consolas"/>
                <a:sym typeface="Wingdings"/>
              </a:rPr>
              <a:t> 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</a:t>
            </a:r>
            <a:endParaRPr lang="en-US" dirty="0" smtClean="0">
              <a:solidFill>
                <a:srgbClr val="7F7F7F"/>
              </a:solidFill>
              <a:latin typeface="Consolas"/>
              <a:cs typeface="Consolas"/>
            </a:endParaRPr>
          </a:p>
          <a:p>
            <a:pPr>
              <a:buNone/>
            </a:pPr>
            <a:r>
              <a:rPr lang="en-US" dirty="0" err="1" smtClean="0">
                <a:latin typeface="Consolas"/>
                <a:cs typeface="Consolas"/>
                <a:sym typeface="Wingdings"/>
              </a:rPr>
              <a:t>foo</a:t>
            </a:r>
            <a:r>
              <a:rPr lang="en-US" dirty="0" smtClean="0">
                <a:latin typeface="Consolas"/>
                <a:cs typeface="Consolas"/>
                <a:sym typeface="Wingdings"/>
              </a:rPr>
              <a:t> 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</a:t>
            </a:r>
            <a:endParaRPr lang="en-US" dirty="0" smtClean="0">
              <a:solidFill>
                <a:srgbClr val="7F7F7F"/>
              </a:solidFill>
              <a:latin typeface="Consolas"/>
              <a:cs typeface="Consolas"/>
              <a:sym typeface="Wingdings"/>
            </a:endParaRP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// Can nest multiple levels of functions</a:t>
            </a:r>
          </a:p>
          <a:p>
            <a:pPr>
              <a:buNone/>
            </a:pPr>
            <a:r>
              <a:rPr lang="en-US" b="1" dirty="0" smtClean="0">
                <a:latin typeface="Consolas"/>
                <a:cs typeface="Consolas"/>
              </a:rPr>
              <a:t>def</a:t>
            </a:r>
            <a:r>
              <a:rPr lang="en-US" dirty="0" smtClean="0">
                <a:latin typeface="Consolas"/>
                <a:cs typeface="Consolas"/>
              </a:rPr>
              <a:t> outer()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</a:t>
            </a:r>
            <a:r>
              <a:rPr lang="en-US" b="1" dirty="0" err="1" smtClean="0">
                <a:latin typeface="Consolas"/>
                <a:cs typeface="Consolas"/>
              </a:rPr>
              <a:t>var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msg</a:t>
            </a:r>
            <a:r>
              <a:rPr lang="en-US" dirty="0" smtClean="0">
                <a:latin typeface="Consolas"/>
                <a:cs typeface="Consolas"/>
              </a:rPr>
              <a:t> = "</a:t>
            </a:r>
            <a:r>
              <a:rPr lang="en-US" dirty="0" err="1" smtClean="0">
                <a:latin typeface="Consolas"/>
                <a:cs typeface="Consolas"/>
              </a:rPr>
              <a:t>foo</a:t>
            </a:r>
            <a:r>
              <a:rPr lang="en-US" dirty="0" smtClean="0">
                <a:latin typeface="Consolas"/>
                <a:cs typeface="Consolas"/>
              </a:rPr>
              <a:t>"</a:t>
            </a:r>
          </a:p>
          <a:p>
            <a:pPr>
              <a:buNone/>
            </a:pPr>
            <a:r>
              <a:rPr lang="en-US" b="1" dirty="0" smtClean="0">
                <a:latin typeface="Consolas"/>
                <a:cs typeface="Consolas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</a:rPr>
              <a:t>def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 one() </a:t>
            </a:r>
            <a:r>
              <a:rPr lang="en-US" dirty="0" smtClean="0">
                <a:latin typeface="Consolas"/>
                <a:cs typeface="Consolas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</a:rPr>
              <a:t>def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 two()</a:t>
            </a:r>
            <a:r>
              <a:rPr lang="en-US" dirty="0" smtClean="0">
                <a:latin typeface="Consolas"/>
                <a:cs typeface="Consolas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        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</a:rPr>
              <a:t>def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 three()</a:t>
            </a:r>
            <a:r>
              <a:rPr lang="en-US" dirty="0" smtClean="0">
                <a:latin typeface="Consolas"/>
                <a:cs typeface="Consolas"/>
              </a:rPr>
              <a:t> { 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            </a:t>
            </a:r>
            <a:r>
              <a:rPr lang="en-US" dirty="0" err="1" smtClean="0">
                <a:latin typeface="Consolas"/>
                <a:cs typeface="Consolas"/>
              </a:rPr>
              <a:t>println(msg</a:t>
            </a:r>
            <a:r>
              <a:rPr lang="en-US" dirty="0" smtClean="0">
                <a:latin typeface="Consolas"/>
                <a:cs typeface="Consolas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        }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        three()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    }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    two()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}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one()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By-Name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// </a:t>
            </a:r>
            <a:r>
              <a:rPr lang="en-US" dirty="0" err="1" smtClean="0">
                <a:solidFill>
                  <a:srgbClr val="008000"/>
                </a:solidFill>
                <a:latin typeface="Consolas"/>
                <a:cs typeface="Consolas"/>
              </a:rPr>
              <a:t>msg</a:t>
            </a: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 parameter automatically wrapped in closure</a:t>
            </a:r>
          </a:p>
          <a:p>
            <a:pPr>
              <a:buNone/>
            </a:pPr>
            <a:r>
              <a:rPr lang="en-US" b="1" dirty="0" smtClean="0">
                <a:latin typeface="Consolas"/>
                <a:cs typeface="Consolas"/>
              </a:rPr>
              <a:t>def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log(doLog:Boolean</a:t>
            </a:r>
            <a:r>
              <a:rPr lang="en-US" dirty="0" smtClean="0">
                <a:latin typeface="Consolas"/>
                <a:cs typeface="Consolas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Consolas"/>
                <a:cs typeface="Consolas"/>
              </a:rPr>
              <a:t>msg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: </a:t>
            </a:r>
            <a:r>
              <a:rPr lang="en-US" b="1" dirty="0" smtClean="0">
                <a:solidFill>
                  <a:srgbClr val="FF0000"/>
                </a:solidFill>
                <a:latin typeface="Consolas"/>
                <a:cs typeface="Consolas"/>
              </a:rPr>
              <a:t>=&gt; String</a:t>
            </a:r>
            <a:r>
              <a:rPr lang="en-US" dirty="0" smtClean="0">
                <a:latin typeface="Consolas"/>
                <a:cs typeface="Consolas"/>
              </a:rPr>
              <a:t>)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b="1" dirty="0" err="1" smtClean="0">
                <a:latin typeface="Consolas"/>
                <a:cs typeface="Consolas"/>
              </a:rPr>
              <a:t>if</a:t>
            </a:r>
            <a:r>
              <a:rPr lang="en-US" dirty="0" err="1" smtClean="0">
                <a:latin typeface="Consolas"/>
                <a:cs typeface="Consolas"/>
              </a:rPr>
              <a:t>(doLog</a:t>
            </a:r>
            <a:r>
              <a:rPr lang="en-US" dirty="0" smtClean="0">
                <a:latin typeface="Consolas"/>
                <a:cs typeface="Consolas"/>
              </a:rPr>
              <a:t>)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</a:t>
            </a:r>
            <a:r>
              <a:rPr lang="en-US" dirty="0" err="1" smtClean="0">
                <a:solidFill>
                  <a:srgbClr val="FF0000"/>
                </a:solidFill>
                <a:latin typeface="Consolas"/>
                <a:cs typeface="Consolas"/>
              </a:rPr>
              <a:t>msg</a:t>
            </a:r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// evaluates </a:t>
            </a:r>
            <a:r>
              <a:rPr lang="en-US" dirty="0" err="1" smtClean="0">
                <a:solidFill>
                  <a:srgbClr val="008000"/>
                </a:solidFill>
                <a:latin typeface="Consolas"/>
                <a:cs typeface="Consolas"/>
              </a:rPr>
              <a:t>msg</a:t>
            </a:r>
            <a:endParaRPr lang="en-US" dirty="0" smtClean="0">
              <a:solidFill>
                <a:srgbClr val="008000"/>
              </a:solidFill>
              <a:latin typeface="Consolas"/>
              <a:cs typeface="Consolas"/>
            </a:endParaRP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</a:t>
            </a:r>
            <a:r>
              <a:rPr lang="en-US" dirty="0" err="1" smtClean="0">
                <a:solidFill>
                  <a:srgbClr val="FF0000"/>
                </a:solidFill>
                <a:latin typeface="Consolas"/>
                <a:cs typeface="Consolas"/>
              </a:rPr>
              <a:t>msg</a:t>
            </a:r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// evaluates </a:t>
            </a:r>
            <a:r>
              <a:rPr lang="en-US" dirty="0" err="1" smtClean="0">
                <a:solidFill>
                  <a:srgbClr val="008000"/>
                </a:solidFill>
                <a:latin typeface="Consolas"/>
                <a:cs typeface="Consolas"/>
              </a:rPr>
              <a:t>msg</a:t>
            </a: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 again!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}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}</a:t>
            </a: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b="1" dirty="0" smtClean="0">
                <a:latin typeface="Consolas"/>
                <a:cs typeface="Consolas"/>
              </a:rPr>
              <a:t>def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foo:String</a:t>
            </a:r>
            <a:r>
              <a:rPr lang="en-US" dirty="0" smtClean="0">
                <a:latin typeface="Consolas"/>
                <a:cs typeface="Consolas"/>
              </a:rPr>
              <a:t> =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dirty="0" err="1" smtClean="0">
                <a:latin typeface="Consolas"/>
                <a:cs typeface="Consolas"/>
              </a:rPr>
              <a:t>println("in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foo</a:t>
            </a:r>
            <a:r>
              <a:rPr lang="en-US" dirty="0" smtClean="0">
                <a:latin typeface="Consolas"/>
                <a:cs typeface="Consolas"/>
              </a:rPr>
              <a:t>"); "</a:t>
            </a:r>
            <a:r>
              <a:rPr lang="en-US" dirty="0" err="1" smtClean="0">
                <a:latin typeface="Consolas"/>
                <a:cs typeface="Consolas"/>
              </a:rPr>
              <a:t>Foo</a:t>
            </a:r>
            <a:r>
              <a:rPr lang="en-US" dirty="0" smtClean="0">
                <a:latin typeface="Consolas"/>
                <a:cs typeface="Consolas"/>
              </a:rPr>
              <a:t>"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}</a:t>
            </a: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dirty="0" err="1" smtClean="0">
                <a:latin typeface="Consolas"/>
                <a:cs typeface="Consolas"/>
              </a:rPr>
              <a:t>log(</a:t>
            </a:r>
            <a:r>
              <a:rPr lang="en-US" b="1" dirty="0" err="1" smtClean="0">
                <a:solidFill>
                  <a:srgbClr val="FF0000"/>
                </a:solidFill>
                <a:latin typeface="Consolas"/>
                <a:cs typeface="Consolas"/>
              </a:rPr>
              <a:t>true</a:t>
            </a:r>
            <a:r>
              <a:rPr lang="en-US" dirty="0" smtClean="0">
                <a:latin typeface="Consolas"/>
                <a:cs typeface="Consolas"/>
              </a:rPr>
              <a:t>, </a:t>
            </a:r>
            <a:r>
              <a:rPr lang="en-US" dirty="0" err="1" smtClean="0">
                <a:latin typeface="Consolas"/>
                <a:cs typeface="Consolas"/>
              </a:rPr>
              <a:t>foo</a:t>
            </a:r>
            <a:r>
              <a:rPr lang="en-US" dirty="0" smtClean="0">
                <a:latin typeface="Consolas"/>
                <a:cs typeface="Consolas"/>
              </a:rPr>
              <a:t>+" Bar")   </a:t>
            </a: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// </a:t>
            </a:r>
            <a:r>
              <a:rPr lang="en-US" dirty="0" err="1" smtClean="0">
                <a:solidFill>
                  <a:srgbClr val="008000"/>
                </a:solidFill>
                <a:latin typeface="Consolas"/>
                <a:cs typeface="Consolas"/>
              </a:rPr>
              <a:t>foo</a:t>
            </a: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 called twice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 in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foo</a:t>
            </a:r>
            <a:endParaRPr lang="en-US" dirty="0" smtClean="0">
              <a:solidFill>
                <a:srgbClr val="7F7F7F"/>
              </a:solidFill>
              <a:latin typeface="Consolas"/>
              <a:cs typeface="Consolas"/>
              <a:sym typeface="Wingdings"/>
            </a:endParaRPr>
          </a:p>
          <a:p>
            <a:pPr>
              <a:buNone/>
            </a:pP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  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</a:t>
            </a:r>
            <a:r>
              <a:rPr lang="en-US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 in </a:t>
            </a:r>
            <a:r>
              <a:rPr lang="en-US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foo</a:t>
            </a:r>
            <a:endParaRPr lang="en-US" dirty="0" smtClean="0">
              <a:solidFill>
                <a:srgbClr val="7F7F7F"/>
              </a:solidFill>
              <a:latin typeface="Consolas"/>
              <a:cs typeface="Consolas"/>
              <a:sym typeface="Wingdings"/>
            </a:endParaRPr>
          </a:p>
          <a:p>
            <a:pPr>
              <a:buNone/>
            </a:pPr>
            <a:endParaRPr lang="en-US" b="1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dirty="0" err="1" smtClean="0">
                <a:latin typeface="Consolas"/>
                <a:cs typeface="Consolas"/>
              </a:rPr>
              <a:t>log(</a:t>
            </a:r>
            <a:r>
              <a:rPr lang="en-US" b="1" dirty="0" err="1" smtClean="0">
                <a:solidFill>
                  <a:srgbClr val="FF0000"/>
                </a:solidFill>
                <a:latin typeface="Consolas"/>
                <a:cs typeface="Consolas"/>
              </a:rPr>
              <a:t>false</a:t>
            </a:r>
            <a:r>
              <a:rPr lang="en-US" dirty="0" smtClean="0">
                <a:latin typeface="Consolas"/>
                <a:cs typeface="Consolas"/>
              </a:rPr>
              <a:t>, </a:t>
            </a:r>
            <a:r>
              <a:rPr lang="en-US" dirty="0" err="1" smtClean="0">
                <a:latin typeface="Consolas"/>
                <a:cs typeface="Consolas"/>
              </a:rPr>
              <a:t>foo</a:t>
            </a:r>
            <a:r>
              <a:rPr lang="en-US" dirty="0" smtClean="0">
                <a:latin typeface="Consolas"/>
                <a:cs typeface="Consolas"/>
              </a:rPr>
              <a:t>+" Bar")  </a:t>
            </a: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// </a:t>
            </a:r>
            <a:r>
              <a:rPr lang="en-US" dirty="0" err="1" smtClean="0">
                <a:solidFill>
                  <a:srgbClr val="008000"/>
                </a:solidFill>
                <a:latin typeface="Consolas"/>
                <a:cs typeface="Consolas"/>
              </a:rPr>
              <a:t>foo</a:t>
            </a: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 never called</a:t>
            </a: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More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b="1" dirty="0" smtClean="0"/>
              <a:t>Actors</a:t>
            </a:r>
          </a:p>
          <a:p>
            <a:r>
              <a:rPr lang="en-US" sz="2400" b="1" dirty="0" smtClean="0"/>
              <a:t>Annotations </a:t>
            </a:r>
            <a:r>
              <a:rPr lang="en-US" sz="2400" dirty="0" smtClean="0"/>
              <a:t>   </a:t>
            </a:r>
            <a:r>
              <a:rPr lang="en-US" sz="2400" dirty="0" err="1" smtClean="0">
                <a:solidFill>
                  <a:srgbClr val="7F7F7F"/>
                </a:solidFill>
                <a:sym typeface="Wingdings"/>
              </a:rPr>
              <a:t></a:t>
            </a:r>
            <a:r>
              <a:rPr lang="en-US" sz="2400" dirty="0" smtClean="0">
                <a:solidFill>
                  <a:srgbClr val="7F7F7F"/>
                </a:solidFill>
                <a:sym typeface="Wingdings"/>
              </a:rPr>
              <a:t>    </a:t>
            </a:r>
            <a:r>
              <a:rPr lang="en-US" sz="2400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@</a:t>
            </a:r>
            <a:r>
              <a:rPr lang="en-US" sz="2400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foo</a:t>
            </a:r>
            <a:r>
              <a:rPr lang="en-US" sz="2400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def hello = "world"</a:t>
            </a:r>
            <a:endParaRPr lang="en-US" sz="2400" dirty="0" smtClean="0">
              <a:solidFill>
                <a:srgbClr val="7F7F7F"/>
              </a:solidFill>
              <a:latin typeface="Consolas"/>
              <a:cs typeface="Consolas"/>
            </a:endParaRPr>
          </a:p>
          <a:p>
            <a:r>
              <a:rPr lang="en-US" sz="2400" b="1" dirty="0" smtClean="0"/>
              <a:t>Case Classes    </a:t>
            </a:r>
            <a:r>
              <a:rPr lang="en-US" sz="2400" dirty="0" err="1" smtClean="0">
                <a:solidFill>
                  <a:srgbClr val="7F7F7F"/>
                </a:solidFill>
                <a:sym typeface="Wingdings"/>
              </a:rPr>
              <a:t></a:t>
            </a:r>
            <a:r>
              <a:rPr lang="en-US" sz="2400" dirty="0" smtClean="0">
                <a:solidFill>
                  <a:srgbClr val="7F7F7F"/>
                </a:solidFill>
                <a:sym typeface="Wingdings"/>
              </a:rPr>
              <a:t>    </a:t>
            </a:r>
            <a:r>
              <a:rPr lang="en-US" sz="2400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case class </a:t>
            </a:r>
            <a:r>
              <a:rPr lang="en-US" sz="2400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Foo(bar:String</a:t>
            </a:r>
            <a:r>
              <a:rPr lang="en-US" sz="2400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)</a:t>
            </a:r>
          </a:p>
          <a:p>
            <a:r>
              <a:rPr lang="en-US" sz="2400" b="1" dirty="0" smtClean="0">
                <a:sym typeface="Wingdings"/>
              </a:rPr>
              <a:t>Currying</a:t>
            </a:r>
            <a:r>
              <a:rPr lang="en-US" sz="2400" dirty="0" smtClean="0">
                <a:sym typeface="Wingdings"/>
              </a:rPr>
              <a:t>    </a:t>
            </a:r>
            <a:r>
              <a:rPr lang="en-US" sz="2400" dirty="0" err="1" smtClean="0">
                <a:solidFill>
                  <a:srgbClr val="7F7F7F"/>
                </a:solidFill>
                <a:sym typeface="Wingdings"/>
              </a:rPr>
              <a:t></a:t>
            </a:r>
            <a:r>
              <a:rPr lang="en-US" sz="2400" dirty="0" smtClean="0">
                <a:solidFill>
                  <a:srgbClr val="7F7F7F"/>
                </a:solidFill>
                <a:sym typeface="Wingdings"/>
              </a:rPr>
              <a:t>    </a:t>
            </a:r>
            <a:r>
              <a:rPr lang="en-US" sz="2400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def </a:t>
            </a:r>
            <a:r>
              <a:rPr lang="en-US" sz="2400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foo(a:Int,b:Boolean)(c:String</a:t>
            </a:r>
            <a:r>
              <a:rPr lang="en-US" sz="2400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)</a:t>
            </a:r>
          </a:p>
          <a:p>
            <a:r>
              <a:rPr lang="en-US" sz="2400" b="1" dirty="0" smtClean="0">
                <a:sym typeface="Wingdings"/>
              </a:rPr>
              <a:t>For Comprehensions</a:t>
            </a:r>
          </a:p>
          <a:p>
            <a:pPr>
              <a:buNone/>
            </a:pPr>
            <a:r>
              <a:rPr lang="en-US" sz="2400" b="1" dirty="0" smtClean="0">
                <a:sym typeface="Wingdings"/>
              </a:rPr>
              <a:t>                  </a:t>
            </a:r>
            <a:r>
              <a:rPr lang="en-US" sz="2400" dirty="0" err="1" smtClean="0">
                <a:solidFill>
                  <a:srgbClr val="7F7F7F"/>
                </a:solidFill>
                <a:sym typeface="Wingdings"/>
              </a:rPr>
              <a:t></a:t>
            </a:r>
            <a:r>
              <a:rPr lang="en-US" sz="2400" dirty="0" smtClean="0">
                <a:solidFill>
                  <a:srgbClr val="7F7F7F"/>
                </a:solidFill>
                <a:sym typeface="Wingdings"/>
              </a:rPr>
              <a:t>    </a:t>
            </a:r>
            <a:r>
              <a:rPr lang="en-US" sz="2400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for(i</a:t>
            </a:r>
            <a:r>
              <a:rPr lang="en-US" sz="2400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&lt;- 1.to(5) if </a:t>
            </a:r>
            <a:r>
              <a:rPr lang="en-US" sz="2400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i</a:t>
            </a:r>
            <a:r>
              <a:rPr lang="en-US" sz="2400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% 2 == 0) yield </a:t>
            </a:r>
            <a:r>
              <a:rPr lang="en-US" sz="2400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i</a:t>
            </a:r>
            <a:endParaRPr lang="en-US" sz="2400" dirty="0" smtClean="0">
              <a:solidFill>
                <a:srgbClr val="7F7F7F"/>
              </a:solidFill>
              <a:latin typeface="Consolas"/>
              <a:cs typeface="Consolas"/>
              <a:sym typeface="Wingdings"/>
            </a:endParaRPr>
          </a:p>
          <a:p>
            <a:r>
              <a:rPr lang="en-US" sz="2400" b="1" dirty="0" smtClean="0">
                <a:sym typeface="Wingdings"/>
              </a:rPr>
              <a:t>Generics</a:t>
            </a:r>
            <a:r>
              <a:rPr lang="en-US" sz="2400" dirty="0" smtClean="0">
                <a:sym typeface="Wingdings"/>
              </a:rPr>
              <a:t>    </a:t>
            </a:r>
            <a:r>
              <a:rPr lang="en-US" sz="2400" dirty="0" err="1" smtClean="0">
                <a:solidFill>
                  <a:srgbClr val="7F7F7F"/>
                </a:solidFill>
                <a:sym typeface="Wingdings"/>
              </a:rPr>
              <a:t></a:t>
            </a:r>
            <a:r>
              <a:rPr lang="en-US" sz="2400" dirty="0" smtClean="0">
                <a:solidFill>
                  <a:srgbClr val="7F7F7F"/>
                </a:solidFill>
                <a:sym typeface="Wingdings"/>
              </a:rPr>
              <a:t>    </a:t>
            </a:r>
            <a:r>
              <a:rPr lang="en-US" sz="2400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class </a:t>
            </a:r>
            <a:r>
              <a:rPr lang="en-US" sz="2400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Foo[T](bar:T</a:t>
            </a:r>
            <a:r>
              <a:rPr lang="en-US" sz="2400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)</a:t>
            </a:r>
          </a:p>
          <a:p>
            <a:r>
              <a:rPr lang="en-US" sz="2400" b="1" dirty="0" smtClean="0">
                <a:sym typeface="Wingdings"/>
              </a:rPr>
              <a:t>Package Objects</a:t>
            </a:r>
          </a:p>
          <a:p>
            <a:r>
              <a:rPr lang="en-US" sz="2400" b="1" dirty="0" smtClean="0">
                <a:sym typeface="Wingdings"/>
              </a:rPr>
              <a:t>Partially Applied Functions</a:t>
            </a:r>
          </a:p>
          <a:p>
            <a:r>
              <a:rPr lang="en-US" sz="2400" b="1" dirty="0" err="1" smtClean="0">
                <a:sym typeface="Wingdings"/>
              </a:rPr>
              <a:t>Tuples</a:t>
            </a:r>
            <a:r>
              <a:rPr lang="en-US" sz="2400" b="1" dirty="0" smtClean="0">
                <a:sym typeface="Wingdings"/>
              </a:rPr>
              <a:t>    </a:t>
            </a:r>
            <a:r>
              <a:rPr lang="en-US" sz="2400" b="1" dirty="0" err="1" smtClean="0">
                <a:solidFill>
                  <a:srgbClr val="7F7F7F"/>
                </a:solidFill>
                <a:sym typeface="Wingdings"/>
              </a:rPr>
              <a:t></a:t>
            </a:r>
            <a:r>
              <a:rPr lang="en-US" sz="2400" b="1" dirty="0" smtClean="0">
                <a:solidFill>
                  <a:srgbClr val="7F7F7F"/>
                </a:solidFill>
                <a:sym typeface="Wingdings"/>
              </a:rPr>
              <a:t>    </a:t>
            </a:r>
            <a:r>
              <a:rPr lang="en-US" sz="2400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val</a:t>
            </a:r>
            <a:r>
              <a:rPr lang="en-US" sz="2400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</a:t>
            </a:r>
            <a:r>
              <a:rPr lang="en-US" sz="2400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t</a:t>
            </a:r>
            <a:r>
              <a:rPr lang="en-US" sz="2400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= (1,"foo","bar")</a:t>
            </a:r>
          </a:p>
          <a:p>
            <a:r>
              <a:rPr lang="en-US" sz="2400" b="1" dirty="0" smtClean="0">
                <a:latin typeface="Consolas"/>
                <a:cs typeface="Consolas"/>
                <a:sym typeface="Wingdings"/>
              </a:rPr>
              <a:t>Type Specialization</a:t>
            </a:r>
          </a:p>
          <a:p>
            <a:r>
              <a:rPr lang="en-US" sz="2400" b="1" dirty="0" smtClean="0">
                <a:sym typeface="Wingdings"/>
              </a:rPr>
              <a:t>XML Literals   </a:t>
            </a:r>
            <a:r>
              <a:rPr lang="en-US" sz="2400" dirty="0" err="1" smtClean="0">
                <a:solidFill>
                  <a:srgbClr val="7F7F7F"/>
                </a:solidFill>
                <a:sym typeface="Wingdings"/>
              </a:rPr>
              <a:t></a:t>
            </a:r>
            <a:r>
              <a:rPr lang="en-US" sz="2400" dirty="0" smtClean="0">
                <a:solidFill>
                  <a:srgbClr val="7F7F7F"/>
                </a:solidFill>
                <a:sym typeface="Wingdings"/>
              </a:rPr>
              <a:t>    </a:t>
            </a:r>
            <a:r>
              <a:rPr lang="en-US" sz="2400" dirty="0" err="1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val</a:t>
            </a:r>
            <a:r>
              <a:rPr lang="en-US" sz="2400" dirty="0" smtClean="0">
                <a:solidFill>
                  <a:srgbClr val="7F7F7F"/>
                </a:solidFill>
                <a:latin typeface="Consolas"/>
                <a:cs typeface="Consolas"/>
                <a:sym typeface="Wingdings"/>
              </a:rPr>
              <a:t> node = &lt;hello&gt;world&lt;/hello&gt;</a:t>
            </a:r>
          </a:p>
          <a:p>
            <a:r>
              <a:rPr lang="en-US" sz="2400" b="1" dirty="0" smtClean="0">
                <a:sym typeface="Wingdings"/>
              </a:rPr>
              <a:t>etc…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Experiences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Productive from Day 1</a:t>
            </a:r>
          </a:p>
          <a:p>
            <a:endParaRPr lang="en-US" dirty="0" smtClean="0"/>
          </a:p>
          <a:p>
            <a:r>
              <a:rPr lang="en-US" dirty="0" smtClean="0"/>
              <a:t>Drop in replacement for Java giving you more Ruby-like syntax and features</a:t>
            </a:r>
          </a:p>
          <a:p>
            <a:endParaRPr lang="en-US" dirty="0" smtClean="0"/>
          </a:p>
          <a:p>
            <a:r>
              <a:rPr lang="en-US" dirty="0" smtClean="0"/>
              <a:t>Can pickup the functional and higher-level programming concepts as you go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143000"/>
            <a:ext cx="5434013" cy="543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Book for a Deep Dive into </a:t>
            </a:r>
            <a:r>
              <a:rPr lang="en-US" dirty="0" err="1" smtClean="0"/>
              <a:t>Scala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56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www.scala-lang.org</a:t>
            </a:r>
            <a:endParaRPr lang="en-US" sz="3600" dirty="0"/>
          </a:p>
        </p:txBody>
      </p:sp>
      <p:pic>
        <p:nvPicPr>
          <p:cNvPr id="1026" name="Picture 2" descr="C:\Users\Tim Underwood\Desktop\Scala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143000"/>
            <a:ext cx="4178300" cy="1181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idx="4294967295"/>
          </p:nvPr>
        </p:nvSpPr>
        <p:spPr>
          <a:xfrm>
            <a:off x="228600" y="685800"/>
            <a:ext cx="8686800" cy="5333999"/>
          </a:xfrm>
        </p:spPr>
        <p:txBody>
          <a:bodyPr>
            <a:norm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</a:rPr>
              <a:t>Scala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dirty="0" smtClean="0"/>
              <a:t>is a </a:t>
            </a:r>
            <a:r>
              <a:rPr lang="en-US" sz="4800" b="1" dirty="0" smtClean="0"/>
              <a:t>modern multi</a:t>
            </a:r>
            <a:r>
              <a:rPr lang="en-US" sz="4800" dirty="0" smtClean="0"/>
              <a:t>-</a:t>
            </a:r>
            <a:r>
              <a:rPr lang="en-US" sz="4800" b="1" dirty="0" smtClean="0"/>
              <a:t>paradigm</a:t>
            </a:r>
            <a:r>
              <a:rPr lang="en-US" sz="4800" dirty="0" smtClean="0"/>
              <a:t> programming language designed to express </a:t>
            </a:r>
            <a:r>
              <a:rPr lang="en-US" sz="4800" b="1" dirty="0" smtClean="0"/>
              <a:t>common</a:t>
            </a:r>
            <a:r>
              <a:rPr lang="en-US" sz="4800" dirty="0" smtClean="0"/>
              <a:t> programming </a:t>
            </a:r>
            <a:r>
              <a:rPr lang="en-US" sz="4800" b="1" dirty="0" smtClean="0"/>
              <a:t>patterns</a:t>
            </a:r>
            <a:r>
              <a:rPr lang="en-US" sz="4800" dirty="0" smtClean="0"/>
              <a:t> in a </a:t>
            </a:r>
            <a:r>
              <a:rPr lang="en-US" sz="4800" b="1" dirty="0" smtClean="0"/>
              <a:t>concise</a:t>
            </a:r>
            <a:r>
              <a:rPr lang="en-US" sz="4800" dirty="0" smtClean="0"/>
              <a:t>, </a:t>
            </a:r>
            <a:r>
              <a:rPr lang="en-US" sz="4800" b="1" dirty="0" smtClean="0"/>
              <a:t>elegant</a:t>
            </a:r>
            <a:r>
              <a:rPr lang="en-US" sz="4800" dirty="0" smtClean="0"/>
              <a:t>, and </a:t>
            </a:r>
            <a:r>
              <a:rPr lang="en-US" sz="4800" b="1" dirty="0" smtClean="0"/>
              <a:t>type</a:t>
            </a:r>
            <a:r>
              <a:rPr lang="en-US" sz="4800" dirty="0" smtClean="0"/>
              <a:t>-</a:t>
            </a:r>
            <a:r>
              <a:rPr lang="en-US" sz="4800" b="1" dirty="0" smtClean="0"/>
              <a:t>safe</a:t>
            </a:r>
            <a:r>
              <a:rPr lang="en-US" sz="4800" dirty="0" smtClean="0"/>
              <a:t> way.</a:t>
            </a:r>
            <a:br>
              <a:rPr lang="en-US" sz="4800" dirty="0" smtClean="0"/>
            </a:b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err="1" smtClean="0">
                <a:solidFill>
                  <a:srgbClr val="FF0000"/>
                </a:solidFill>
              </a:rPr>
              <a:t>Scala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Statically Typed</a:t>
            </a:r>
          </a:p>
          <a:p>
            <a:r>
              <a:rPr lang="en-US" sz="4400" dirty="0" smtClean="0"/>
              <a:t>Runs on JVM, full inter-op with Java</a:t>
            </a:r>
          </a:p>
          <a:p>
            <a:r>
              <a:rPr lang="en-US" sz="4400" dirty="0" smtClean="0"/>
              <a:t>Object Oriented</a:t>
            </a:r>
          </a:p>
          <a:p>
            <a:r>
              <a:rPr lang="en-US" sz="4400" dirty="0" smtClean="0"/>
              <a:t>Functional</a:t>
            </a:r>
          </a:p>
          <a:p>
            <a:r>
              <a:rPr lang="en-US" sz="4400" dirty="0" smtClean="0"/>
              <a:t>Dynamic Features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Scala</a:t>
            </a:r>
            <a:r>
              <a:rPr lang="en-US" dirty="0" smtClean="0"/>
              <a:t> is Practical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be used as drop-in replacement for Java</a:t>
            </a:r>
          </a:p>
          <a:p>
            <a:pPr lvl="1"/>
            <a:r>
              <a:rPr lang="en-US" dirty="0" smtClean="0"/>
              <a:t>Mixed </a:t>
            </a:r>
            <a:r>
              <a:rPr lang="en-US" dirty="0" err="1" smtClean="0"/>
              <a:t>Scala</a:t>
            </a:r>
            <a:r>
              <a:rPr lang="en-US" dirty="0" smtClean="0"/>
              <a:t>/Java projects</a:t>
            </a:r>
          </a:p>
          <a:p>
            <a:endParaRPr lang="en-US" dirty="0" smtClean="0"/>
          </a:p>
          <a:p>
            <a:r>
              <a:rPr lang="en-US" dirty="0" smtClean="0"/>
              <a:t>Use existing Java libraries</a:t>
            </a:r>
          </a:p>
          <a:p>
            <a:endParaRPr lang="en-US" dirty="0" smtClean="0"/>
          </a:p>
          <a:p>
            <a:r>
              <a:rPr lang="en-US" dirty="0" smtClean="0"/>
              <a:t>Use existing Java tools (Ant, Maven, </a:t>
            </a:r>
            <a:r>
              <a:rPr lang="en-US" dirty="0" err="1" smtClean="0"/>
              <a:t>JUnit</a:t>
            </a:r>
            <a:r>
              <a:rPr lang="en-US" dirty="0" smtClean="0"/>
              <a:t>, etc…)</a:t>
            </a:r>
          </a:p>
          <a:p>
            <a:endParaRPr lang="en-US" dirty="0" smtClean="0"/>
          </a:p>
          <a:p>
            <a:r>
              <a:rPr lang="en-US" dirty="0" smtClean="0"/>
              <a:t>Decent IDE Support (</a:t>
            </a:r>
            <a:r>
              <a:rPr lang="en-US" dirty="0" err="1" smtClean="0"/>
              <a:t>NetBeans</a:t>
            </a:r>
            <a:r>
              <a:rPr lang="en-US" dirty="0" smtClean="0"/>
              <a:t>, </a:t>
            </a:r>
            <a:r>
              <a:rPr lang="en-US" dirty="0" err="1" smtClean="0"/>
              <a:t>IntelliJ</a:t>
            </a:r>
            <a:r>
              <a:rPr lang="en-US" dirty="0" smtClean="0"/>
              <a:t>, Eclipse)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Scala</a:t>
            </a:r>
            <a:r>
              <a:rPr lang="en-US" dirty="0" smtClean="0"/>
              <a:t> is Concise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5388</TotalTime>
  <Words>1992</Words>
  <Application>Microsoft Office PowerPoint</Application>
  <PresentationFormat>On-screen Show (4:3)</PresentationFormat>
  <Paragraphs>477</Paragraphs>
  <Slides>56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Office Theme</vt:lpstr>
      <vt:lpstr>A Brief Intro to Scala</vt:lpstr>
      <vt:lpstr>About Me</vt:lpstr>
      <vt:lpstr>Dynamic vs. Static</vt:lpstr>
      <vt:lpstr>Scala</vt:lpstr>
      <vt:lpstr>Scalable language</vt:lpstr>
      <vt:lpstr>Scala is a modern multi-paradigm programming language designed to express common programming patterns in a concise, elegant, and type-safe way. </vt:lpstr>
      <vt:lpstr>Scala</vt:lpstr>
      <vt:lpstr>Scala is Practical</vt:lpstr>
      <vt:lpstr>Scala is Concise</vt:lpstr>
      <vt:lpstr>Type Inference</vt:lpstr>
      <vt:lpstr>Explicit Types</vt:lpstr>
      <vt:lpstr>Higher Level</vt:lpstr>
      <vt:lpstr>Higher Level</vt:lpstr>
      <vt:lpstr>Less Boilerplate</vt:lpstr>
      <vt:lpstr>Less Boilerplate</vt:lpstr>
      <vt:lpstr>Less Boilerplate</vt:lpstr>
      <vt:lpstr>Variables and Values</vt:lpstr>
      <vt:lpstr>Scala is Object Oriented</vt:lpstr>
      <vt:lpstr>Pure O.O.</vt:lpstr>
      <vt:lpstr>Classes</vt:lpstr>
      <vt:lpstr>Traits</vt:lpstr>
      <vt:lpstr>Traits</vt:lpstr>
      <vt:lpstr>Singleton Objects</vt:lpstr>
      <vt:lpstr>Scala is Functional</vt:lpstr>
      <vt:lpstr>First Class Functions</vt:lpstr>
      <vt:lpstr>Closures</vt:lpstr>
      <vt:lpstr>Higher Order Functions</vt:lpstr>
      <vt:lpstr>Higher Order Functions</vt:lpstr>
      <vt:lpstr>Higher Order Functions</vt:lpstr>
      <vt:lpstr>Higher Order Functions</vt:lpstr>
      <vt:lpstr>Higher Order Functions</vt:lpstr>
      <vt:lpstr>Pattern Matching</vt:lpstr>
      <vt:lpstr>Pattern Matching</vt:lpstr>
      <vt:lpstr>Immutable Types</vt:lpstr>
      <vt:lpstr>scala.collection</vt:lpstr>
      <vt:lpstr>scala.collection.immutable</vt:lpstr>
      <vt:lpstr>scala.collection.mutable</vt:lpstr>
      <vt:lpstr>Or Use Existing Java Collections</vt:lpstr>
      <vt:lpstr>Scala is Dynamic</vt:lpstr>
      <vt:lpstr>Scriptable</vt:lpstr>
      <vt:lpstr>Read-Eval-Print Loop</vt:lpstr>
      <vt:lpstr>Structural Typing</vt:lpstr>
      <vt:lpstr>Implicit Conversions</vt:lpstr>
      <vt:lpstr>Implicit Conversions</vt:lpstr>
      <vt:lpstr>method_missing (Scala 2.9 Feature)</vt:lpstr>
      <vt:lpstr>Scala has tons of other cool stuff</vt:lpstr>
      <vt:lpstr>Default Parameter Values</vt:lpstr>
      <vt:lpstr>Named Parameters</vt:lpstr>
      <vt:lpstr>Everything Returns a Value</vt:lpstr>
      <vt:lpstr>Lazy Vals</vt:lpstr>
      <vt:lpstr>Nested Functions</vt:lpstr>
      <vt:lpstr>By-Name Parameters</vt:lpstr>
      <vt:lpstr>Many More Features</vt:lpstr>
      <vt:lpstr>Personal Experiences</vt:lpstr>
      <vt:lpstr>Great Book for a Deep Dive into Scala</vt:lpstr>
      <vt:lpstr>www.scala-lang.org</vt:lpstr>
    </vt:vector>
  </TitlesOfParts>
  <Manager/>
  <Company>Frugal Mechanic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Brief Intro to Scala</dc:title>
  <dc:subject>Scala</dc:subject>
  <dc:creator>Tim Underwood</dc:creator>
  <cp:keywords/>
  <dc:description/>
  <cp:lastModifiedBy>Tim Underwood</cp:lastModifiedBy>
  <cp:revision>114</cp:revision>
  <dcterms:created xsi:type="dcterms:W3CDTF">2011-02-18T21:02:10Z</dcterms:created>
  <dcterms:modified xsi:type="dcterms:W3CDTF">2011-02-18T21:03:40Z</dcterms:modified>
  <cp:category/>
</cp:coreProperties>
</file>